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comments/comment1.xml" ContentType="application/vnd.openxmlformats-officedocument.presentationml.comments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notesSlides/notesSlide2.xml" ContentType="application/vnd.openxmlformats-officedocument.presentationml.notesSlide+xml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media1.mp4" ContentType="video/unknown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media2.mp4" ContentType="video/unknown"/>
  <Override PartName="/ppt/notesSlides/notesSlide3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5"/>
    <p:sldId id="313" r:id="rId66"/>
    <p:sldId id="314" r:id="rId67"/>
    <p:sldId id="315" r:id="rId68"/>
    <p:sldId id="316" r:id="rId69"/>
    <p:sldId id="317" r:id="rId70"/>
    <p:sldId id="318" r:id="rId71"/>
    <p:sldId id="319" r:id="rId72"/>
    <p:sldId id="320" r:id="rId73"/>
    <p:sldId id="321" r:id="rId74"/>
    <p:sldId id="322" r:id="rId75"/>
    <p:sldId id="323" r:id="rId76"/>
    <p:sldId id="324" r:id="rId77"/>
    <p:sldId id="325" r:id="rId78"/>
    <p:sldId id="326" r:id="rId79"/>
    <p:sldId id="327" r:id="rId80"/>
    <p:sldId id="328" r:id="rId81"/>
    <p:sldId id="329" r:id="rId82"/>
    <p:sldId id="330" r:id="rId83"/>
    <p:sldId id="331" r:id="rId84"/>
    <p:sldId id="332" r:id="rId85"/>
    <p:sldId id="333" r:id="rId86"/>
    <p:sldId id="334" r:id="rId87"/>
    <p:sldId id="335" r:id="rId88"/>
    <p:sldId id="336" r:id="rId89"/>
    <p:sldId id="337" r:id="rId90"/>
    <p:sldId id="338" r:id="rId91"/>
    <p:sldId id="339" r:id="rId92"/>
    <p:sldId id="340" r:id="rId93"/>
    <p:sldId id="341" r:id="rId94"/>
    <p:sldId id="342" r:id="rId95"/>
    <p:sldId id="343" r:id="rId96"/>
    <p:sldId id="344" r:id="rId9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mAuthor id="0" name="Dave" initials="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comments" Target="comments/comment1.xml"/><Relationship Id="rId65" Type="http://schemas.openxmlformats.org/officeDocument/2006/relationships/slide" Target="slides/slide57.xml"/><Relationship Id="rId66" Type="http://schemas.openxmlformats.org/officeDocument/2006/relationships/slide" Target="slides/slide58.xml"/><Relationship Id="rId67" Type="http://schemas.openxmlformats.org/officeDocument/2006/relationships/slide" Target="slides/slide59.xml"/><Relationship Id="rId68" Type="http://schemas.openxmlformats.org/officeDocument/2006/relationships/slide" Target="slides/slide60.xml"/><Relationship Id="rId69" Type="http://schemas.openxmlformats.org/officeDocument/2006/relationships/slide" Target="slides/slide61.xml"/><Relationship Id="rId70" Type="http://schemas.openxmlformats.org/officeDocument/2006/relationships/slide" Target="slides/slide62.xml"/><Relationship Id="rId71" Type="http://schemas.openxmlformats.org/officeDocument/2006/relationships/slide" Target="slides/slide63.xml"/><Relationship Id="rId72" Type="http://schemas.openxmlformats.org/officeDocument/2006/relationships/slide" Target="slides/slide64.xml"/><Relationship Id="rId73" Type="http://schemas.openxmlformats.org/officeDocument/2006/relationships/slide" Target="slides/slide65.xml"/><Relationship Id="rId74" Type="http://schemas.openxmlformats.org/officeDocument/2006/relationships/slide" Target="slides/slide66.xml"/><Relationship Id="rId75" Type="http://schemas.openxmlformats.org/officeDocument/2006/relationships/slide" Target="slides/slide67.xml"/><Relationship Id="rId76" Type="http://schemas.openxmlformats.org/officeDocument/2006/relationships/slide" Target="slides/slide68.xml"/><Relationship Id="rId77" Type="http://schemas.openxmlformats.org/officeDocument/2006/relationships/slide" Target="slides/slide69.xml"/><Relationship Id="rId78" Type="http://schemas.openxmlformats.org/officeDocument/2006/relationships/slide" Target="slides/slide70.xml"/><Relationship Id="rId79" Type="http://schemas.openxmlformats.org/officeDocument/2006/relationships/slide" Target="slides/slide71.xml"/><Relationship Id="rId80" Type="http://schemas.openxmlformats.org/officeDocument/2006/relationships/slide" Target="slides/slide72.xml"/><Relationship Id="rId81" Type="http://schemas.openxmlformats.org/officeDocument/2006/relationships/slide" Target="slides/slide73.xml"/><Relationship Id="rId82" Type="http://schemas.openxmlformats.org/officeDocument/2006/relationships/slide" Target="slides/slide74.xml"/><Relationship Id="rId83" Type="http://schemas.openxmlformats.org/officeDocument/2006/relationships/slide" Target="slides/slide75.xml"/><Relationship Id="rId84" Type="http://schemas.openxmlformats.org/officeDocument/2006/relationships/slide" Target="slides/slide76.xml"/><Relationship Id="rId85" Type="http://schemas.openxmlformats.org/officeDocument/2006/relationships/slide" Target="slides/slide77.xml"/><Relationship Id="rId86" Type="http://schemas.openxmlformats.org/officeDocument/2006/relationships/slide" Target="slides/slide78.xml"/><Relationship Id="rId87" Type="http://schemas.openxmlformats.org/officeDocument/2006/relationships/slide" Target="slides/slide79.xml"/><Relationship Id="rId88" Type="http://schemas.openxmlformats.org/officeDocument/2006/relationships/slide" Target="slides/slide80.xml"/><Relationship Id="rId89" Type="http://schemas.openxmlformats.org/officeDocument/2006/relationships/slide" Target="slides/slide81.xml"/><Relationship Id="rId90" Type="http://schemas.openxmlformats.org/officeDocument/2006/relationships/slide" Target="slides/slide82.xml"/><Relationship Id="rId91" Type="http://schemas.openxmlformats.org/officeDocument/2006/relationships/slide" Target="slides/slide83.xml"/><Relationship Id="rId92" Type="http://schemas.openxmlformats.org/officeDocument/2006/relationships/slide" Target="slides/slide84.xml"/><Relationship Id="rId93" Type="http://schemas.openxmlformats.org/officeDocument/2006/relationships/slide" Target="slides/slide85.xml"/><Relationship Id="rId94" Type="http://schemas.openxmlformats.org/officeDocument/2006/relationships/slide" Target="slides/slide86.xml"/><Relationship Id="rId95" Type="http://schemas.openxmlformats.org/officeDocument/2006/relationships/slide" Target="slides/slide87.xml"/><Relationship Id="rId96" Type="http://schemas.openxmlformats.org/officeDocument/2006/relationships/slide" Target="slides/slide88.xml"/><Relationship Id="rId97" Type="http://schemas.openxmlformats.org/officeDocument/2006/relationships/slide" Target="slides/slide89.xml"/></Relationships>
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m authorId="0" dt="2023-01-18T10:31:57.782" idx="1">
    <p:pos x="1818" y="8967"/>
    <p:text>All these companies sending me stuff to put in my “wallet” because it seemed like the thing to do 
But then it got so out of control, I just pitched the whole thing, and simplified </p:text>
    <p:extLst>
      <p:ext uri="{C676402C-5697-4E1C-873F-D02D1690AC5C}">
        <p15:threadingInfo xmlns:p15="http://schemas.microsoft.com/office/powerpoint/2012/main" timeZoneBias="240"/>
      </p:ext>
    </p:extLst>
  </p:cm>
</p:cmLst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2" name="Shape 14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89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8" name="Shape 14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Introductions:</a:t>
            </a:r>
          </a:p>
          <a:p>
            <a:pPr/>
          </a:p>
          <a:p>
            <a:pPr>
              <a:defRPr i="1">
                <a:solidFill>
                  <a:srgbClr val="929292"/>
                </a:solidFill>
              </a:defRPr>
            </a:pPr>
            <a:r>
              <a:t>create some small talk to establish a good vibe for the interaction</a:t>
            </a:r>
          </a:p>
          <a:p>
            <a:pPr/>
          </a:p>
          <a:p>
            <a:pPr/>
            <a:r>
              <a:t>I appreciate you taking this time to visit with me today, and I’m excited to show you some of the things that we do for our bank clients</a:t>
            </a:r>
          </a:p>
          <a:p>
            <a:pPr/>
          </a:p>
          <a:p>
            <a:pPr/>
            <a:r>
              <a:t>Why don’t we start with some brief introductions?</a:t>
            </a:r>
          </a:p>
          <a:p>
            <a:pPr/>
          </a:p>
          <a:p>
            <a:pPr/>
            <a:r>
              <a:t>I’ll start us off. I’m Dave DeFazio, and I’ve been with StrategyCorps since we started…</a:t>
            </a:r>
          </a:p>
          <a:p>
            <a:pPr/>
            <a:r>
              <a:t>	</a:t>
            </a:r>
            <a:r>
              <a:rPr>
                <a:solidFill>
                  <a:srgbClr val="929292"/>
                </a:solidFill>
              </a:rPr>
              <a:t>(</a:t>
            </a:r>
            <a:r>
              <a:rPr i="1">
                <a:solidFill>
                  <a:srgbClr val="929292"/>
                </a:solidFill>
              </a:rPr>
              <a:t>be brief and focus on experiences that are relevant to retail banking and products)</a:t>
            </a:r>
            <a:endParaRPr i="1">
              <a:solidFill>
                <a:srgbClr val="929292"/>
              </a:solidFill>
            </a:endParaRPr>
          </a:p>
          <a:p>
            <a:pPr/>
          </a:p>
          <a:p>
            <a:pPr/>
            <a:r>
              <a:t>Can you introduce yourself and tell me how you landed in your chair there at the bank?</a:t>
            </a:r>
          </a:p>
          <a:p>
            <a:pPr/>
          </a:p>
          <a:p>
            <a:p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5" name="Shape 17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And then Whamo! Fast forward to today - look at the dark blue bar. Pre-pandemic it was 4%. Now, only a couple of years later - 22% of Gen X. 31% of Gen Y. 28% of Gen Z name a digital bank as their primary bank.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Shape 56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1" name="Shape 56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Introductions:</a:t>
            </a:r>
          </a:p>
          <a:p>
            <a:pPr/>
          </a:p>
          <a:p>
            <a:pPr>
              <a:defRPr i="1">
                <a:solidFill>
                  <a:srgbClr val="929292"/>
                </a:solidFill>
              </a:defRPr>
            </a:pPr>
            <a:r>
              <a:t>create some small talk to establish a good vibe for the interaction</a:t>
            </a:r>
          </a:p>
          <a:p>
            <a:pPr/>
          </a:p>
          <a:p>
            <a:pPr/>
            <a:r>
              <a:t>I appreciate you taking this time to visit with me today, and I’m excited to show you some of the things that we do for our bank clients</a:t>
            </a:r>
          </a:p>
          <a:p>
            <a:pPr/>
          </a:p>
          <a:p>
            <a:pPr/>
            <a:r>
              <a:t>Why don’t we start with some brief introductions?</a:t>
            </a:r>
          </a:p>
          <a:p>
            <a:pPr/>
          </a:p>
          <a:p>
            <a:pPr/>
            <a:r>
              <a:t>I’ll start us off. I’m Dave DeFazio, and I’ve been with StrategyCorps since we started…</a:t>
            </a:r>
          </a:p>
          <a:p>
            <a:pPr/>
            <a:r>
              <a:t>	</a:t>
            </a:r>
            <a:r>
              <a:rPr>
                <a:solidFill>
                  <a:srgbClr val="929292"/>
                </a:solidFill>
              </a:rPr>
              <a:t>(</a:t>
            </a:r>
            <a:r>
              <a:rPr i="1">
                <a:solidFill>
                  <a:srgbClr val="929292"/>
                </a:solidFill>
              </a:rPr>
              <a:t>be brief and focus on experiences that are relevant to retail banking and products)</a:t>
            </a:r>
            <a:endParaRPr i="1">
              <a:solidFill>
                <a:srgbClr val="929292"/>
              </a:solidFill>
            </a:endParaRPr>
          </a:p>
          <a:p>
            <a:pPr/>
          </a:p>
          <a:p>
            <a:pPr/>
            <a:r>
              <a:t>Can you introduce yourself and tell me how you landed in your chair there at the bank?</a:t>
            </a:r>
          </a:p>
          <a:p>
            <a:pPr/>
          </a:p>
          <a:p>
            <a:pPr/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21"/>
          </p:nvPr>
        </p:nvSpPr>
        <p:spPr>
          <a:xfrm>
            <a:off x="0" y="-1291579"/>
            <a:ext cx="29260800" cy="19507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5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>
                <a:solidFill>
                  <a:srgbClr val="000000"/>
                </a:solidFill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>
                <a:solidFill>
                  <a:srgbClr val="000000"/>
                </a:solidFill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>
                <a:solidFill>
                  <a:srgbClr val="000000"/>
                </a:solidFill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>
                <a:solidFill>
                  <a:srgbClr val="000000"/>
                </a:solidFill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itle Text"/>
          <p:cNvSpPr txBox="1"/>
          <p:nvPr>
            <p:ph type="title"/>
          </p:nvPr>
        </p:nvSpPr>
        <p:spPr>
          <a:xfrm>
            <a:off x="1841024" y="4260858"/>
            <a:ext cx="20721002" cy="2940051"/>
          </a:xfrm>
          <a:prstGeom prst="rect">
            <a:avLst/>
          </a:prstGeom>
        </p:spPr>
        <p:txBody>
          <a:bodyPr lIns="108703" tIns="108703" rIns="108703" bIns="108703"/>
          <a:lstStyle>
            <a:lvl1pPr algn="l" defTabSz="1087060">
              <a:defRPr sz="9600">
                <a:solidFill>
                  <a:srgbClr val="F7964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4" name="Body Level One…"/>
          <p:cNvSpPr txBox="1"/>
          <p:nvPr>
            <p:ph type="body" sz="quarter" idx="1"/>
          </p:nvPr>
        </p:nvSpPr>
        <p:spPr>
          <a:xfrm>
            <a:off x="3669348" y="7772400"/>
            <a:ext cx="17064356" cy="3505200"/>
          </a:xfrm>
          <a:prstGeom prst="rect">
            <a:avLst/>
          </a:prstGeom>
        </p:spPr>
        <p:txBody>
          <a:bodyPr lIns="108703" tIns="108703" rIns="108703" bIns="108703" anchor="t"/>
          <a:lstStyle>
            <a:lvl1pPr marL="0" indent="0" algn="ctr" defTabSz="1087060">
              <a:spcBef>
                <a:spcPts val="1800"/>
              </a:spcBef>
              <a:buClrTx/>
              <a:buSzTx/>
              <a:buNone/>
              <a:defRPr sz="7800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indent="543530" algn="ctr" defTabSz="1087060">
              <a:spcBef>
                <a:spcPts val="1800"/>
              </a:spcBef>
              <a:buClrTx/>
              <a:buSzTx/>
              <a:buNone/>
              <a:defRPr sz="7800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indent="1087054" algn="ctr" defTabSz="1087060">
              <a:spcBef>
                <a:spcPts val="1800"/>
              </a:spcBef>
              <a:buClrTx/>
              <a:buSzTx/>
              <a:buNone/>
              <a:defRPr sz="7800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indent="1630586" algn="ctr" defTabSz="1087060">
              <a:spcBef>
                <a:spcPts val="1800"/>
              </a:spcBef>
              <a:buClrTx/>
              <a:buSzTx/>
              <a:buNone/>
              <a:defRPr sz="7800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indent="2174113" algn="ctr" defTabSz="1087060">
              <a:spcBef>
                <a:spcPts val="1800"/>
              </a:spcBef>
              <a:buClrTx/>
              <a:buSzTx/>
              <a:buNone/>
              <a:defRPr sz="7800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xfrm>
            <a:off x="1036905" y="12789345"/>
            <a:ext cx="597392" cy="611109"/>
          </a:xfrm>
          <a:prstGeom prst="rect">
            <a:avLst/>
          </a:prstGeom>
        </p:spPr>
        <p:txBody>
          <a:bodyPr lIns="108703" tIns="108703" rIns="108703" bIns="108703" anchor="ctr"/>
          <a:lstStyle>
            <a:lvl1pPr algn="l" defTabSz="1087060">
              <a:defRPr sz="2600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21"/>
          </p:nvPr>
        </p:nvSpPr>
        <p:spPr>
          <a:xfrm>
            <a:off x="2921000" y="330200"/>
            <a:ext cx="18542000" cy="9207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21"/>
          </p:nvPr>
        </p:nvSpPr>
        <p:spPr>
          <a:xfrm>
            <a:off x="8016875" y="-63500"/>
            <a:ext cx="19831050" cy="13220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idx="21"/>
          </p:nvPr>
        </p:nvSpPr>
        <p:spPr>
          <a:xfrm>
            <a:off x="9972675" y="2125132"/>
            <a:ext cx="16402050" cy="10934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buClrTx/>
              <a:defRPr sz="3800"/>
            </a:lvl1pPr>
            <a:lvl2pPr marL="1117600" indent="-558800">
              <a:spcBef>
                <a:spcPts val="4500"/>
              </a:spcBef>
              <a:buClrTx/>
              <a:defRPr sz="3800"/>
            </a:lvl2pPr>
            <a:lvl3pPr marL="1676400" indent="-558800">
              <a:spcBef>
                <a:spcPts val="4500"/>
              </a:spcBef>
              <a:buClrTx/>
              <a:defRPr sz="3800"/>
            </a:lvl3pPr>
            <a:lvl4pPr marL="2235200" indent="-558800">
              <a:spcBef>
                <a:spcPts val="4500"/>
              </a:spcBef>
              <a:buClrTx/>
              <a:defRPr sz="3800"/>
            </a:lvl4pPr>
            <a:lvl5pPr marL="2794000" indent="-558800">
              <a:spcBef>
                <a:spcPts val="4500"/>
              </a:spcBef>
              <a:buClrTx/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21"/>
          </p:nvPr>
        </p:nvSpPr>
        <p:spPr>
          <a:xfrm>
            <a:off x="15290800" y="6870700"/>
            <a:ext cx="8343900" cy="5562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22"/>
          </p:nvPr>
        </p:nvSpPr>
        <p:spPr>
          <a:xfrm>
            <a:off x="15316200" y="952500"/>
            <a:ext cx="8305800" cy="5537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23"/>
          </p:nvPr>
        </p:nvSpPr>
        <p:spPr>
          <a:xfrm>
            <a:off x="-1739900" y="-258233"/>
            <a:ext cx="20065999" cy="1337733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Relationship Id="rId4" Type="http://schemas.openxmlformats.org/officeDocument/2006/relationships/hyperlink" Target="http://linkedin.com/in/athompson3233" TargetMode="External"/><Relationship Id="rId5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8.jpeg"/><Relationship Id="rId5" Type="http://schemas.openxmlformats.org/officeDocument/2006/relationships/image" Target="../media/image1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8.jpeg"/><Relationship Id="rId5" Type="http://schemas.openxmlformats.org/officeDocument/2006/relationships/image" Target="../media/image1.t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eg"/><Relationship Id="rId3" Type="http://schemas.openxmlformats.org/officeDocument/2006/relationships/image" Target="../media/image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eg"/><Relationship Id="rId3" Type="http://schemas.openxmlformats.org/officeDocument/2006/relationships/image" Target="../media/image6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eg"/><Relationship Id="rId3" Type="http://schemas.openxmlformats.org/officeDocument/2006/relationships/image" Target="../media/image6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eg"/><Relationship Id="rId3" Type="http://schemas.openxmlformats.org/officeDocument/2006/relationships/image" Target="../media/image6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Relationship Id="rId3" Type="http://schemas.openxmlformats.org/officeDocument/2006/relationships/image" Target="../media/image2.tif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9.jpeg"/><Relationship Id="rId8" Type="http://schemas.openxmlformats.org/officeDocument/2006/relationships/image" Target="../media/image20.jpeg"/><Relationship Id="rId9" Type="http://schemas.openxmlformats.org/officeDocument/2006/relationships/image" Target="../media/image21.jpeg"/><Relationship Id="rId10" Type="http://schemas.openxmlformats.org/officeDocument/2006/relationships/image" Target="../media/image22.jpeg"/><Relationship Id="rId11" Type="http://schemas.openxmlformats.org/officeDocument/2006/relationships/image" Target="../media/image23.jpeg"/><Relationship Id="rId12" Type="http://schemas.openxmlformats.org/officeDocument/2006/relationships/image" Target="../media/image16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9.jpeg"/><Relationship Id="rId8" Type="http://schemas.openxmlformats.org/officeDocument/2006/relationships/image" Target="../media/image20.jpeg"/><Relationship Id="rId9" Type="http://schemas.openxmlformats.org/officeDocument/2006/relationships/image" Target="../media/image21.jpeg"/><Relationship Id="rId10" Type="http://schemas.openxmlformats.org/officeDocument/2006/relationships/image" Target="../media/image22.jpeg"/><Relationship Id="rId11" Type="http://schemas.openxmlformats.org/officeDocument/2006/relationships/image" Target="../media/image23.jpeg"/><Relationship Id="rId12" Type="http://schemas.openxmlformats.org/officeDocument/2006/relationships/image" Target="../media/image17.png"/><Relationship Id="rId13" Type="http://schemas.openxmlformats.org/officeDocument/2006/relationships/image" Target="../media/image1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Relationship Id="rId3" Type="http://schemas.openxmlformats.org/officeDocument/2006/relationships/image" Target="../media/image18.png"/><Relationship Id="rId4" Type="http://schemas.openxmlformats.org/officeDocument/2006/relationships/image" Target="../media/image24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image" Target="../media/image19.png"/><Relationship Id="rId8" Type="http://schemas.openxmlformats.org/officeDocument/2006/relationships/image" Target="../media/image25.jpeg"/><Relationship Id="rId9" Type="http://schemas.openxmlformats.org/officeDocument/2006/relationships/image" Target="../media/image20.png"/><Relationship Id="rId10" Type="http://schemas.openxmlformats.org/officeDocument/2006/relationships/image" Target="../media/image17.jpeg"/><Relationship Id="rId11" Type="http://schemas.openxmlformats.org/officeDocument/2006/relationships/image" Target="../media/image18.jpe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21.jpeg"/><Relationship Id="rId15" Type="http://schemas.openxmlformats.org/officeDocument/2006/relationships/image" Target="../media/image22.jpeg"/><Relationship Id="rId16" Type="http://schemas.openxmlformats.org/officeDocument/2006/relationships/image" Target="../media/image23.jpeg"/><Relationship Id="rId17" Type="http://schemas.openxmlformats.org/officeDocument/2006/relationships/image" Target="../media/image16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21.png"/><Relationship Id="rId5" Type="http://schemas.openxmlformats.org/officeDocument/2006/relationships/image" Target="../media/image15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Relationship Id="rId3" Type="http://schemas.openxmlformats.org/officeDocument/2006/relationships/image" Target="../media/image20.png"/><Relationship Id="rId4" Type="http://schemas.openxmlformats.org/officeDocument/2006/relationships/image" Target="../media/image22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Relationship Id="rId3" Type="http://schemas.openxmlformats.org/officeDocument/2006/relationships/image" Target="../media/image20.png"/><Relationship Id="rId4" Type="http://schemas.openxmlformats.org/officeDocument/2006/relationships/image" Target="../media/image22.png"/><Relationship Id="rId5" Type="http://schemas.openxmlformats.org/officeDocument/2006/relationships/image" Target="../media/image26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Relationship Id="rId3" Type="http://schemas.openxmlformats.org/officeDocument/2006/relationships/image" Target="../media/image20.png"/><Relationship Id="rId4" Type="http://schemas.openxmlformats.org/officeDocument/2006/relationships/image" Target="../media/image22.png"/><Relationship Id="rId5" Type="http://schemas.openxmlformats.org/officeDocument/2006/relationships/image" Target="../media/image26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png"/><Relationship Id="rId3" Type="http://schemas.openxmlformats.org/officeDocument/2006/relationships/image" Target="../media/image17.jpeg"/><Relationship Id="rId4" Type="http://schemas.openxmlformats.org/officeDocument/2006/relationships/image" Target="../media/image18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png"/><Relationship Id="rId3" Type="http://schemas.openxmlformats.org/officeDocument/2006/relationships/image" Target="../media/image17.jpeg"/><Relationship Id="rId4" Type="http://schemas.openxmlformats.org/officeDocument/2006/relationships/image" Target="../media/image18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png"/><Relationship Id="rId3" Type="http://schemas.openxmlformats.org/officeDocument/2006/relationships/image" Target="../media/image17.jpeg"/><Relationship Id="rId4" Type="http://schemas.openxmlformats.org/officeDocument/2006/relationships/image" Target="../media/image18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jpe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comments" Target="../comments/comment1.xml"/><Relationship Id="rId3" Type="http://schemas.openxmlformats.org/officeDocument/2006/relationships/image" Target="../media/image28.jpeg"/><Relationship Id="rId4" Type="http://schemas.openxmlformats.org/officeDocument/2006/relationships/image" Target="../media/image29.jpe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jpe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jpe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jpe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4.jpe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Relationship Id="rId11" Type="http://schemas.openxmlformats.org/officeDocument/2006/relationships/image" Target="../media/image35.jpeg"/><Relationship Id="rId12" Type="http://schemas.openxmlformats.org/officeDocument/2006/relationships/image" Target="../media/image36.jpeg"/><Relationship Id="rId13" Type="http://schemas.openxmlformats.org/officeDocument/2006/relationships/image" Target="../media/image37.jpeg"/><Relationship Id="rId14" Type="http://schemas.openxmlformats.org/officeDocument/2006/relationships/image" Target="../media/image38.jpeg"/><Relationship Id="rId15" Type="http://schemas.openxmlformats.org/officeDocument/2006/relationships/image" Target="../media/image35.png"/><Relationship Id="rId16" Type="http://schemas.openxmlformats.org/officeDocument/2006/relationships/image" Target="../media/image36.png"/><Relationship Id="rId17" Type="http://schemas.openxmlformats.org/officeDocument/2006/relationships/image" Target="../media/image37.png"/><Relationship Id="rId18" Type="http://schemas.openxmlformats.org/officeDocument/2006/relationships/image" Target="../media/image39.jpeg"/><Relationship Id="rId19" Type="http://schemas.openxmlformats.org/officeDocument/2006/relationships/image" Target="../media/image40.jpeg"/><Relationship Id="rId20" Type="http://schemas.openxmlformats.org/officeDocument/2006/relationships/image" Target="../media/image41.jpe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3.tif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3.tif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pn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jpe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3.pn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4.pn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5.pn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6.pn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7.png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8.png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9.png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2.jpeg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tif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tif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0.png"/></Relationships>
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1.png"/></Relationships>
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2.png"/><Relationship Id="rId3" Type="http://schemas.openxmlformats.org/officeDocument/2006/relationships/image" Target="../media/image6.tif"/></Relationships>
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53.png"/></Relationships>
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Relationship Id="rId4" Type="http://schemas.openxmlformats.org/officeDocument/2006/relationships/hyperlink" Target="http://linkedin.com/in/athompson3233" TargetMode="External"/><Relationship Id="rId5" Type="http://schemas.openxmlformats.org/officeDocument/2006/relationships/image" Target="../media/image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3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Adam Thompson"/>
          <p:cNvSpPr txBox="1"/>
          <p:nvPr/>
        </p:nvSpPr>
        <p:spPr>
          <a:xfrm>
            <a:off x="10416792" y="2914431"/>
            <a:ext cx="12287763" cy="1575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764" tIns="101764" rIns="101764" bIns="101764">
            <a:spAutoFit/>
          </a:bodyPr>
          <a:lstStyle>
            <a:lvl1pPr algn="r" defTabSz="1087060">
              <a:defRPr b="0" sz="9000">
                <a:solidFill>
                  <a:srgbClr val="57575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Adam Thompson</a:t>
            </a:r>
          </a:p>
        </p:txBody>
      </p:sp>
      <p:sp>
        <p:nvSpPr>
          <p:cNvPr id="145" name="Director of Sales…"/>
          <p:cNvSpPr txBox="1"/>
          <p:nvPr/>
        </p:nvSpPr>
        <p:spPr>
          <a:xfrm>
            <a:off x="12586816" y="4901448"/>
            <a:ext cx="10117739" cy="4648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764" tIns="101764" rIns="101764" bIns="101764">
            <a:spAutoFit/>
          </a:bodyPr>
          <a:lstStyle/>
          <a:p>
            <a:pPr algn="r" defTabSz="1087060">
              <a:defRPr b="0" sz="4200">
                <a:solidFill>
                  <a:srgbClr val="57575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Director of Sales</a:t>
            </a:r>
          </a:p>
          <a:p>
            <a:pPr algn="r" defTabSz="1087060">
              <a:defRPr b="0" sz="4200">
                <a:solidFill>
                  <a:srgbClr val="57575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adam.thompson@strategycorps.com</a:t>
            </a:r>
          </a:p>
          <a:p>
            <a:pPr algn="r" defTabSz="1087060">
              <a:defRPr b="0" sz="4200">
                <a:solidFill>
                  <a:srgbClr val="57575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615-519-7907</a:t>
            </a:r>
          </a:p>
          <a:p>
            <a:pPr algn="r" defTabSz="1087060">
              <a:defRPr b="0" sz="4200">
                <a:solidFill>
                  <a:srgbClr val="575757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r" defTabSz="1087060">
              <a:defRPr b="0" sz="4200">
                <a:solidFill>
                  <a:srgbClr val="57575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u="sng">
                <a:hlinkClick r:id="rId4" invalidUrl="" action="" tgtFrame="" tooltip="" history="1" highlightClick="0" endSnd="0"/>
              </a:rPr>
              <a:t>linkedin.com/in/athompson3233</a:t>
            </a:r>
          </a:p>
          <a:p>
            <a:pPr algn="r" defTabSz="1087060">
              <a:defRPr b="0" sz="4200">
                <a:solidFill>
                  <a:srgbClr val="575757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146" name="image4.png" descr="image4.png"/>
          <p:cNvPicPr>
            <a:picLocks noChangeAspect="1"/>
          </p:cNvPicPr>
          <p:nvPr/>
        </p:nvPicPr>
        <p:blipFill>
          <a:blip r:embed="rId5">
            <a:extLst/>
          </a:blip>
          <a:srcRect l="72017" t="0" r="0" b="0"/>
          <a:stretch>
            <a:fillRect/>
          </a:stretch>
        </p:blipFill>
        <p:spPr>
          <a:xfrm>
            <a:off x="13780827" y="7306262"/>
            <a:ext cx="1211826" cy="11757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he Lord of the Ring"/>
          <p:cNvSpPr txBox="1"/>
          <p:nvPr>
            <p:ph type="title" idx="4294967295"/>
          </p:nvPr>
        </p:nvSpPr>
        <p:spPr>
          <a:xfrm>
            <a:off x="1702613" y="2345142"/>
            <a:ext cx="20978774" cy="902571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Stand out from the crowd…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he Lord of the Ring"/>
          <p:cNvSpPr txBox="1"/>
          <p:nvPr>
            <p:ph type="title" idx="4294967295"/>
          </p:nvPr>
        </p:nvSpPr>
        <p:spPr>
          <a:xfrm>
            <a:off x="1702613" y="2345142"/>
            <a:ext cx="20978774" cy="902571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The Lord of the Ring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568DD3F4-1213-46FF-9C0E-3DABDB9FC3EC-L0-001.png" descr="568DD3F4-1213-46FF-9C0E-3DABDB9FC3EC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387138" y="2391085"/>
            <a:ext cx="7459130" cy="8933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726F05D9-BFA7-4057-9A71-BCB210D59E8F-L0-001.png" descr="726F05D9-BFA7-4057-9A71-BCB210D59E8F-L0-001.png"/>
          <p:cNvPicPr>
            <a:picLocks noChangeAspect="1"/>
          </p:cNvPicPr>
          <p:nvPr/>
        </p:nvPicPr>
        <p:blipFill>
          <a:blip r:embed="rId3">
            <a:extLst/>
          </a:blip>
          <a:srcRect l="43057" t="24927" r="14137" b="30440"/>
          <a:stretch>
            <a:fillRect/>
          </a:stretch>
        </p:blipFill>
        <p:spPr>
          <a:xfrm>
            <a:off x="33737184" y="4538067"/>
            <a:ext cx="7808892" cy="4639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4B321095-96AF-40AF-A53F-FAAA94276DCA-L0-001.jpeg" descr="4B321095-96AF-40AF-A53F-FAAA94276DCA-L0-001.jpeg"/>
          <p:cNvPicPr>
            <a:picLocks noChangeAspect="1"/>
          </p:cNvPicPr>
          <p:nvPr/>
        </p:nvPicPr>
        <p:blipFill>
          <a:blip r:embed="rId4">
            <a:extLst/>
          </a:blip>
          <a:srcRect l="31685" t="23244" r="31685" b="0"/>
          <a:stretch>
            <a:fillRect/>
          </a:stretch>
        </p:blipFill>
        <p:spPr>
          <a:xfrm>
            <a:off x="26997030" y="3188095"/>
            <a:ext cx="5024044" cy="105277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9" name="Group"/>
          <p:cNvGrpSpPr/>
          <p:nvPr/>
        </p:nvGrpSpPr>
        <p:grpSpPr>
          <a:xfrm>
            <a:off x="7329778" y="2587033"/>
            <a:ext cx="9724443" cy="8541934"/>
            <a:chOff x="0" y="0"/>
            <a:chExt cx="9724442" cy="8541933"/>
          </a:xfrm>
        </p:grpSpPr>
        <p:pic>
          <p:nvPicPr>
            <p:cNvPr id="187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2367" t="27344" r="0" b="11535"/>
            <a:stretch>
              <a:fillRect/>
            </a:stretch>
          </p:blipFill>
          <p:spPr>
            <a:xfrm>
              <a:off x="-1" y="7235721"/>
              <a:ext cx="9724443" cy="13062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8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82920" b="0"/>
            <a:stretch>
              <a:fillRect/>
            </a:stretch>
          </p:blipFill>
          <p:spPr>
            <a:xfrm>
              <a:off x="1428745" y="-1"/>
              <a:ext cx="6866792" cy="68595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568DD3F4-1213-46FF-9C0E-3DABDB9FC3EC-L0-001.png" descr="568DD3F4-1213-46FF-9C0E-3DABDB9FC3EC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387138" y="2391085"/>
            <a:ext cx="7459130" cy="8933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726F05D9-BFA7-4057-9A71-BCB210D59E8F-L0-001.png" descr="726F05D9-BFA7-4057-9A71-BCB210D59E8F-L0-001.png"/>
          <p:cNvPicPr>
            <a:picLocks noChangeAspect="1"/>
          </p:cNvPicPr>
          <p:nvPr/>
        </p:nvPicPr>
        <p:blipFill>
          <a:blip r:embed="rId3">
            <a:extLst/>
          </a:blip>
          <a:srcRect l="43057" t="24927" r="14137" b="30440"/>
          <a:stretch>
            <a:fillRect/>
          </a:stretch>
        </p:blipFill>
        <p:spPr>
          <a:xfrm>
            <a:off x="15691925" y="4538067"/>
            <a:ext cx="7808892" cy="4639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4B321095-96AF-40AF-A53F-FAAA94276DCA-L0-001.jpeg" descr="4B321095-96AF-40AF-A53F-FAAA94276DCA-L0-001.jpeg"/>
          <p:cNvPicPr>
            <a:picLocks noChangeAspect="1"/>
          </p:cNvPicPr>
          <p:nvPr/>
        </p:nvPicPr>
        <p:blipFill>
          <a:blip r:embed="rId4">
            <a:extLst/>
          </a:blip>
          <a:srcRect l="31685" t="23244" r="31685" b="0"/>
          <a:stretch>
            <a:fillRect/>
          </a:stretch>
        </p:blipFill>
        <p:spPr>
          <a:xfrm>
            <a:off x="8951775" y="3188095"/>
            <a:ext cx="5024044" cy="105277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6" name="Group"/>
          <p:cNvGrpSpPr/>
          <p:nvPr/>
        </p:nvGrpSpPr>
        <p:grpSpPr>
          <a:xfrm>
            <a:off x="1975509" y="4651445"/>
            <a:ext cx="5024042" cy="4413112"/>
            <a:chOff x="0" y="0"/>
            <a:chExt cx="5024041" cy="4413111"/>
          </a:xfrm>
        </p:grpSpPr>
        <p:pic>
          <p:nvPicPr>
            <p:cNvPr id="194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2367" t="27344" r="0" b="11535"/>
            <a:stretch>
              <a:fillRect/>
            </a:stretch>
          </p:blipFill>
          <p:spPr>
            <a:xfrm>
              <a:off x="-1" y="3738268"/>
              <a:ext cx="5024042" cy="6748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5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82920" b="0"/>
            <a:stretch>
              <a:fillRect/>
            </a:stretch>
          </p:blipFill>
          <p:spPr>
            <a:xfrm>
              <a:off x="738148" y="-1"/>
              <a:ext cx="3547663" cy="35439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BD2A87C6-529C-42BD-ABE6-CA28386FA64D-L0-001.jpeg" descr="BD2A87C6-529C-42BD-ABE6-CA28386FA64D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-2"/>
            <a:ext cx="18288000" cy="13716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783DE6D1-2574-4C52-B2BB-5AAFCC87946F-L0-001.jpeg" descr="783DE6D1-2574-4C52-B2BB-5AAFCC87946F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70929"/>
            <a:ext cx="24384000" cy="127741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6EEAC0CF-1421-4DBE-B563-7FB8E3BDF531-L0-001.jpeg" descr="6EEAC0CF-1421-4DBE-B563-7FB8E3BDF531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65040" y="2168536"/>
            <a:ext cx="9378929" cy="9378929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6 merchants"/>
          <p:cNvSpPr txBox="1"/>
          <p:nvPr>
            <p:ph type="title" idx="4294967295"/>
          </p:nvPr>
        </p:nvSpPr>
        <p:spPr>
          <a:xfrm>
            <a:off x="2240032" y="2936966"/>
            <a:ext cx="9498525" cy="78420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6 merchants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CA00655C-CE64-4451-A867-19AF2E071F4D-L0-001.jpeg" descr="CA00655C-CE64-4451-A867-19AF2E071F4D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"/>
            <a:ext cx="24384002" cy="13716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2FB5AC21-EAAD-425B-8D40-BB76C47B21BC-L0-001.jpeg" descr="2FB5AC21-EAAD-425B-8D40-BB76C47B21BC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57200"/>
            <a:ext cx="24384002" cy="12801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467A441D-81CC-41A2-BF0A-C43657FAAEBB-L0-001.jpeg" descr="467A441D-81CC-41A2-BF0A-C43657FAAEBB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974969" y="-14618547"/>
            <a:ext cx="44478238" cy="333586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C3AE7A8A-1ABF-4008-AECE-0DE843C36AA3-L0-001.png" descr="C3AE7A8A-1ABF-4008-AECE-0DE843C36AA3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249850" y="1858555"/>
            <a:ext cx="5378637" cy="5686545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Jim Anderson"/>
          <p:cNvSpPr txBox="1"/>
          <p:nvPr/>
        </p:nvSpPr>
        <p:spPr>
          <a:xfrm>
            <a:off x="39883295" y="8438967"/>
            <a:ext cx="6111752" cy="3418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792479">
              <a:defRPr b="0" sz="107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Jim Anderson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Double-click to edit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1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2" name="Boss Battle.webp" descr="Boss Battle.webp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375" y="-354278"/>
            <a:ext cx="24406749" cy="14644048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Deposit Growth:…"/>
          <p:cNvSpPr txBox="1"/>
          <p:nvPr/>
        </p:nvSpPr>
        <p:spPr>
          <a:xfrm>
            <a:off x="1925955" y="3702050"/>
            <a:ext cx="20532091" cy="631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10000">
                <a:latin typeface="+mn-lt"/>
                <a:ea typeface="+mn-ea"/>
                <a:cs typeface="+mn-cs"/>
                <a:sym typeface="Helvetica Neue Medium"/>
              </a:defRPr>
            </a:pPr>
            <a:r>
              <a:t>Deposit Growth: </a:t>
            </a:r>
            <a:endParaRPr>
              <a:latin typeface="Times Roman"/>
              <a:ea typeface="Times Roman"/>
              <a:cs typeface="Times Roman"/>
              <a:sym typeface="Times Roman"/>
            </a:endParaRPr>
          </a:p>
          <a:p>
            <a:pPr>
              <a:defRPr b="0" sz="10000">
                <a:latin typeface="+mn-lt"/>
                <a:ea typeface="+mn-ea"/>
                <a:cs typeface="+mn-cs"/>
                <a:sym typeface="Helvetica Neue Medium"/>
              </a:defRPr>
            </a:pP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How to Outmaneuver the Land of Giants </a:t>
            </a:r>
            <a:endParaRPr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467A441D-81CC-41A2-BF0A-C43657FAAEBB-L0-001.jpeg" descr="467A441D-81CC-41A2-BF0A-C43657FAAEBB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98730" y="239913"/>
            <a:ext cx="17968119" cy="13476087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Jim Anderson"/>
          <p:cNvSpPr txBox="1"/>
          <p:nvPr>
            <p:ph type="title" idx="4294967295"/>
          </p:nvPr>
        </p:nvSpPr>
        <p:spPr>
          <a:xfrm>
            <a:off x="16293768" y="8438967"/>
            <a:ext cx="6111750" cy="3418478"/>
          </a:xfrm>
          <a:prstGeom prst="rect">
            <a:avLst/>
          </a:prstGeom>
        </p:spPr>
        <p:txBody>
          <a:bodyPr/>
          <a:lstStyle>
            <a:lvl1pPr defTabSz="792479">
              <a:defRPr sz="107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Jim Anderson</a:t>
            </a:r>
          </a:p>
        </p:txBody>
      </p:sp>
      <p:pic>
        <p:nvPicPr>
          <p:cNvPr id="215" name="C3AE7A8A-1ABF-4008-AECE-0DE843C36AA3-L0-001.png" descr="C3AE7A8A-1ABF-4008-AECE-0DE843C36AA3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660324" y="1858555"/>
            <a:ext cx="5378637" cy="5686545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‘’What was that?”"/>
          <p:cNvSpPr txBox="1"/>
          <p:nvPr/>
        </p:nvSpPr>
        <p:spPr>
          <a:xfrm>
            <a:off x="15392159" y="16712190"/>
            <a:ext cx="7914968" cy="4648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b="0" sz="11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‘’What was that?”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467A441D-81CC-41A2-BF0A-C43657FAAEBB-L0-001.jpeg" descr="467A441D-81CC-41A2-BF0A-C43657FAAEBB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98730" y="239913"/>
            <a:ext cx="17968119" cy="13476087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Jim Anderson"/>
          <p:cNvSpPr txBox="1"/>
          <p:nvPr>
            <p:ph type="title" idx="4294967295"/>
          </p:nvPr>
        </p:nvSpPr>
        <p:spPr>
          <a:xfrm>
            <a:off x="16293768" y="-5793820"/>
            <a:ext cx="6111750" cy="3418478"/>
          </a:xfrm>
          <a:prstGeom prst="rect">
            <a:avLst/>
          </a:prstGeom>
        </p:spPr>
        <p:txBody>
          <a:bodyPr/>
          <a:lstStyle>
            <a:lvl1pPr defTabSz="792479">
              <a:defRPr sz="107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Jim Anderson</a:t>
            </a:r>
          </a:p>
        </p:txBody>
      </p:sp>
      <p:pic>
        <p:nvPicPr>
          <p:cNvPr id="220" name="C3AE7A8A-1ABF-4008-AECE-0DE843C36AA3-L0-001.png" descr="C3AE7A8A-1ABF-4008-AECE-0DE843C36AA3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660324" y="-12374231"/>
            <a:ext cx="5378637" cy="5686545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‘’What was that?”"/>
          <p:cNvSpPr txBox="1"/>
          <p:nvPr/>
        </p:nvSpPr>
        <p:spPr>
          <a:xfrm>
            <a:off x="15194480" y="4653857"/>
            <a:ext cx="8310323" cy="4648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b="0" sz="11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‘’What was that?”</a:t>
            </a:r>
          </a:p>
        </p:txBody>
      </p:sp>
      <p:sp>
        <p:nvSpPr>
          <p:cNvPr id="222" name="“I’ve never seen that before!”"/>
          <p:cNvSpPr txBox="1"/>
          <p:nvPr/>
        </p:nvSpPr>
        <p:spPr>
          <a:xfrm>
            <a:off x="14834162" y="14345547"/>
            <a:ext cx="9030961" cy="4648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726440">
              <a:defRPr b="0" sz="9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“I’ve never seen that before!”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467A441D-81CC-41A2-BF0A-C43657FAAEBB-L0-001.jpeg" descr="467A441D-81CC-41A2-BF0A-C43657FAAEBB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98730" y="239913"/>
            <a:ext cx="17968119" cy="13476087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Jim Anderson"/>
          <p:cNvSpPr txBox="1"/>
          <p:nvPr>
            <p:ph type="title" idx="4294967295"/>
          </p:nvPr>
        </p:nvSpPr>
        <p:spPr>
          <a:xfrm>
            <a:off x="16293768" y="-5793820"/>
            <a:ext cx="6111750" cy="3418478"/>
          </a:xfrm>
          <a:prstGeom prst="rect">
            <a:avLst/>
          </a:prstGeom>
        </p:spPr>
        <p:txBody>
          <a:bodyPr/>
          <a:lstStyle>
            <a:lvl1pPr defTabSz="792479">
              <a:defRPr sz="107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Jim Anderson</a:t>
            </a:r>
          </a:p>
        </p:txBody>
      </p:sp>
      <p:pic>
        <p:nvPicPr>
          <p:cNvPr id="226" name="C3AE7A8A-1ABF-4008-AECE-0DE843C36AA3-L0-001.png" descr="C3AE7A8A-1ABF-4008-AECE-0DE843C36AA3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660324" y="-12374231"/>
            <a:ext cx="5378637" cy="5686545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‘’What was that?”"/>
          <p:cNvSpPr txBox="1"/>
          <p:nvPr/>
        </p:nvSpPr>
        <p:spPr>
          <a:xfrm>
            <a:off x="15194480" y="-5667944"/>
            <a:ext cx="8310323" cy="4648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b="0" sz="11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‘’What was that?”</a:t>
            </a:r>
          </a:p>
        </p:txBody>
      </p:sp>
      <p:sp>
        <p:nvSpPr>
          <p:cNvPr id="228" name="“I’ve never seen that before!”"/>
          <p:cNvSpPr txBox="1"/>
          <p:nvPr/>
        </p:nvSpPr>
        <p:spPr>
          <a:xfrm>
            <a:off x="14834162" y="4533900"/>
            <a:ext cx="9030961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726440">
              <a:defRPr b="0" sz="9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“I’ve never seen that before!”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725D1831-BA67-4CC1-8938-071DD01540BE-L0-001.jpeg" descr="725D1831-BA67-4CC1-8938-071DD01540BE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88809" y="972302"/>
            <a:ext cx="15695191" cy="11771395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One ring to buy them all"/>
          <p:cNvSpPr txBox="1"/>
          <p:nvPr>
            <p:ph type="title" idx="4294967295"/>
          </p:nvPr>
        </p:nvSpPr>
        <p:spPr>
          <a:xfrm>
            <a:off x="1321125" y="4867009"/>
            <a:ext cx="6338839" cy="3981983"/>
          </a:xfrm>
          <a:prstGeom prst="rect">
            <a:avLst/>
          </a:prstGeom>
        </p:spPr>
        <p:txBody>
          <a:bodyPr/>
          <a:lstStyle>
            <a:lvl1pPr defTabSz="660400">
              <a:defRPr sz="89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One ring to buy them all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he Lord of the Ring"/>
          <p:cNvSpPr txBox="1"/>
          <p:nvPr>
            <p:ph type="title" idx="4294967295"/>
          </p:nvPr>
        </p:nvSpPr>
        <p:spPr>
          <a:xfrm>
            <a:off x="1702613" y="2345142"/>
            <a:ext cx="20978774" cy="9025716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Good deeds </a:t>
            </a:r>
            <a:r>
              <a:rPr u="sng"/>
              <a:t>can</a:t>
            </a:r>
            <a:r>
              <a:t> pay-off 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0C949208-F74D-4C5F-9E56-AFC6431AB84B-L0-001.jpeg" descr="0C949208-F74D-4C5F-9E56-AFC6431AB84B-L0-001.jpeg"/>
          <p:cNvPicPr>
            <a:picLocks noChangeAspect="1"/>
          </p:cNvPicPr>
          <p:nvPr/>
        </p:nvPicPr>
        <p:blipFill>
          <a:blip r:embed="rId2">
            <a:extLst/>
          </a:blip>
          <a:srcRect l="7729" t="0" r="3809" b="8092"/>
          <a:stretch>
            <a:fillRect/>
          </a:stretch>
        </p:blipFill>
        <p:spPr>
          <a:xfrm>
            <a:off x="7744222" y="1752995"/>
            <a:ext cx="8895417" cy="99815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342BF6F5-D80B-4BF2-BF44-0FB728D3C71D-L0-001.png" descr="342BF6F5-D80B-4BF2-BF44-0FB728D3C71D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54800" y="1327150"/>
            <a:ext cx="11074400" cy="11061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571531" y="1847850"/>
            <a:ext cx="7747002" cy="100203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419100" dist="254000" dir="0">
              <a:srgbClr val="000000">
                <a:alpha val="75000"/>
              </a:srgbClr>
            </a:outerShdw>
          </a:effectLst>
        </p:spPr>
      </p:pic>
      <p:pic>
        <p:nvPicPr>
          <p:cNvPr id="240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7859" t="32706" r="7859" b="31545"/>
          <a:stretch>
            <a:fillRect/>
          </a:stretch>
        </p:blipFill>
        <p:spPr>
          <a:xfrm>
            <a:off x="2418406" y="5948956"/>
            <a:ext cx="8165115" cy="18180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2" name="Table"/>
          <p:cNvGraphicFramePr/>
          <p:nvPr/>
        </p:nvGraphicFramePr>
        <p:xfrm>
          <a:off x="581040" y="884462"/>
          <a:ext cx="23221921" cy="11947074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0" rtl="0">
                <a:tableStyleId>{4C3C2611-4C71-4FC5-86AE-919BDF0F9419}</a:tableStyleId>
              </a:tblPr>
              <a:tblGrid>
                <a:gridCol w="7740640"/>
                <a:gridCol w="7740640"/>
                <a:gridCol w="7740640"/>
              </a:tblGrid>
              <a:tr h="1493384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Credit Score Tiers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Score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US Adult Population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1493384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Superprime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720+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41%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</a:tr>
              <a:tr h="1493384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Prime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660-719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12%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</a:tr>
              <a:tr h="1493384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Near-prime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620-659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6%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</a:tr>
              <a:tr h="1493384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Subprime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580-619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</a:tr>
              <a:tr h="1493384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Deep Subprime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less than 579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12%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</a:tr>
              <a:tr h="1493384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Thin or stale score file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12%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</a:tr>
              <a:tr h="1493384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Credit Invisible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11%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28 million credit invisible…"/>
          <p:cNvSpPr txBox="1"/>
          <p:nvPr>
            <p:ph type="title" idx="4294967295"/>
          </p:nvPr>
        </p:nvSpPr>
        <p:spPr>
          <a:xfrm>
            <a:off x="763751" y="2910330"/>
            <a:ext cx="22856498" cy="7895340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28 million credit invisible</a:t>
            </a:r>
          </a:p>
          <a:p>
            <a:pPr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+ </a:t>
            </a:r>
          </a:p>
          <a:p>
            <a:pPr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21 million unscorable credit</a:t>
            </a:r>
          </a:p>
        </p:txBody>
      </p:sp>
      <p:sp>
        <p:nvSpPr>
          <p:cNvPr id="245" name="Source: https://www.moneygeek.com/credit-cards/analysis/credit-invisibility/"/>
          <p:cNvSpPr txBox="1"/>
          <p:nvPr/>
        </p:nvSpPr>
        <p:spPr>
          <a:xfrm>
            <a:off x="135626" y="13131528"/>
            <a:ext cx="10434779" cy="436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solidFill>
                  <a:srgbClr val="929292"/>
                </a:solidFill>
              </a:defRPr>
            </a:lvl1pPr>
          </a:lstStyle>
          <a:p>
            <a:pPr/>
            <a:r>
              <a:t>Source: https://www.moneygeek.com/credit-cards/analysis/credit-invisibility/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he Lord of the Ring"/>
          <p:cNvSpPr txBox="1"/>
          <p:nvPr>
            <p:ph type="title" idx="4294967295"/>
          </p:nvPr>
        </p:nvSpPr>
        <p:spPr>
          <a:xfrm>
            <a:off x="1702613" y="2345142"/>
            <a:ext cx="20978774" cy="902571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The Deposit Surge is Over…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9903" y="2020817"/>
            <a:ext cx="24523805" cy="9674365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Arrow"/>
          <p:cNvSpPr/>
          <p:nvPr/>
        </p:nvSpPr>
        <p:spPr>
          <a:xfrm rot="5400000">
            <a:off x="17839756" y="-5018443"/>
            <a:ext cx="5419315" cy="3080952"/>
          </a:xfrm>
          <a:prstGeom prst="rightArrow">
            <a:avLst>
              <a:gd name="adj1" fmla="val 32372"/>
              <a:gd name="adj2" fmla="val 59381"/>
            </a:avLst>
          </a:prstGeom>
          <a:solidFill>
            <a:srgbClr val="EE230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49" name="Arrow"/>
          <p:cNvSpPr/>
          <p:nvPr/>
        </p:nvSpPr>
        <p:spPr>
          <a:xfrm rot="5400000">
            <a:off x="13815245" y="-5018443"/>
            <a:ext cx="5419316" cy="3080952"/>
          </a:xfrm>
          <a:prstGeom prst="rightArrow">
            <a:avLst>
              <a:gd name="adj1" fmla="val 32372"/>
              <a:gd name="adj2" fmla="val 59381"/>
            </a:avLst>
          </a:prstGeom>
          <a:solidFill>
            <a:srgbClr val="EE230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9903" y="2020817"/>
            <a:ext cx="24523805" cy="9674365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Arrow"/>
          <p:cNvSpPr/>
          <p:nvPr/>
        </p:nvSpPr>
        <p:spPr>
          <a:xfrm rot="5400000">
            <a:off x="17846675" y="-1743881"/>
            <a:ext cx="5419315" cy="3080952"/>
          </a:xfrm>
          <a:prstGeom prst="rightArrow">
            <a:avLst>
              <a:gd name="adj1" fmla="val 32372"/>
              <a:gd name="adj2" fmla="val 59381"/>
            </a:avLst>
          </a:prstGeom>
          <a:solidFill>
            <a:srgbClr val="EE230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53" name="Arrow"/>
          <p:cNvSpPr/>
          <p:nvPr/>
        </p:nvSpPr>
        <p:spPr>
          <a:xfrm rot="5400000">
            <a:off x="13822164" y="-1743881"/>
            <a:ext cx="5419316" cy="3080952"/>
          </a:xfrm>
          <a:prstGeom prst="rightArrow">
            <a:avLst>
              <a:gd name="adj1" fmla="val 32372"/>
              <a:gd name="adj2" fmla="val 59381"/>
            </a:avLst>
          </a:prstGeom>
          <a:solidFill>
            <a:srgbClr val="EE230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739" y="1999889"/>
            <a:ext cx="24026523" cy="9716222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Arrow"/>
          <p:cNvSpPr/>
          <p:nvPr/>
        </p:nvSpPr>
        <p:spPr>
          <a:xfrm rot="5400000">
            <a:off x="14462467" y="-5610200"/>
            <a:ext cx="7406350" cy="3080953"/>
          </a:xfrm>
          <a:prstGeom prst="rightArrow">
            <a:avLst>
              <a:gd name="adj1" fmla="val 32372"/>
              <a:gd name="adj2" fmla="val 59381"/>
            </a:avLst>
          </a:prstGeom>
          <a:solidFill>
            <a:srgbClr val="EE230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57" name="Arrow"/>
          <p:cNvSpPr/>
          <p:nvPr/>
        </p:nvSpPr>
        <p:spPr>
          <a:xfrm rot="5400000">
            <a:off x="10893283" y="-5610200"/>
            <a:ext cx="7406349" cy="3080953"/>
          </a:xfrm>
          <a:prstGeom prst="rightArrow">
            <a:avLst>
              <a:gd name="adj1" fmla="val 32372"/>
              <a:gd name="adj2" fmla="val 59381"/>
            </a:avLst>
          </a:prstGeom>
          <a:solidFill>
            <a:srgbClr val="EE230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739" y="1999889"/>
            <a:ext cx="24026523" cy="9716222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Arrow"/>
          <p:cNvSpPr/>
          <p:nvPr/>
        </p:nvSpPr>
        <p:spPr>
          <a:xfrm rot="5400000">
            <a:off x="14415819" y="2164064"/>
            <a:ext cx="7406349" cy="3080952"/>
          </a:xfrm>
          <a:prstGeom prst="rightArrow">
            <a:avLst>
              <a:gd name="adj1" fmla="val 32372"/>
              <a:gd name="adj2" fmla="val 59381"/>
            </a:avLst>
          </a:prstGeom>
          <a:solidFill>
            <a:srgbClr val="EE230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61" name="Arrow"/>
          <p:cNvSpPr/>
          <p:nvPr/>
        </p:nvSpPr>
        <p:spPr>
          <a:xfrm rot="5400000">
            <a:off x="10846634" y="2164064"/>
            <a:ext cx="7406350" cy="3080952"/>
          </a:xfrm>
          <a:prstGeom prst="rightArrow">
            <a:avLst>
              <a:gd name="adj1" fmla="val 32372"/>
              <a:gd name="adj2" fmla="val 59381"/>
            </a:avLst>
          </a:prstGeom>
          <a:solidFill>
            <a:srgbClr val="EE230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ecured Credit Card Innovation"/>
          <p:cNvSpPr txBox="1"/>
          <p:nvPr>
            <p:ph type="title" idx="4294967295"/>
          </p:nvPr>
        </p:nvSpPr>
        <p:spPr>
          <a:xfrm>
            <a:off x="1593489" y="5745864"/>
            <a:ext cx="21197022" cy="22242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Secured Credit Card Innovation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On average, they increase their credit scores by 24 points"/>
          <p:cNvSpPr txBox="1"/>
          <p:nvPr>
            <p:ph type="title" idx="4294967295"/>
          </p:nvPr>
        </p:nvSpPr>
        <p:spPr>
          <a:xfrm>
            <a:off x="763751" y="2910330"/>
            <a:ext cx="22856498" cy="78953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On average, they increase their credit scores by 24 points</a:t>
            </a:r>
          </a:p>
        </p:txBody>
      </p:sp>
      <p:sp>
        <p:nvSpPr>
          <p:cNvPr id="266" name="Source: Jorge Esteban, Visa, VP of Community Financial Institutions, AOBA Conference 2023"/>
          <p:cNvSpPr txBox="1"/>
          <p:nvPr/>
        </p:nvSpPr>
        <p:spPr>
          <a:xfrm>
            <a:off x="264030" y="12961861"/>
            <a:ext cx="12426062" cy="436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solidFill>
                  <a:srgbClr val="929292"/>
                </a:solidFill>
              </a:defRPr>
            </a:lvl1pPr>
          </a:lstStyle>
          <a:p>
            <a:pPr/>
            <a:r>
              <a:t>Source: Jorge Esteban, Visa, VP of Community Financial Institutions, AOBA Conference 2023</a:t>
            </a:r>
          </a:p>
        </p:txBody>
      </p:sp>
      <p:pic>
        <p:nvPicPr>
          <p:cNvPr id="267" name="B911B6DB-D6E1-4C05-8F2D-B02CE0156E07-L0-001.png" descr="B911B6DB-D6E1-4C05-8F2D-B02CE0156E07-L0-001.png"/>
          <p:cNvPicPr>
            <a:picLocks noChangeAspect="1"/>
          </p:cNvPicPr>
          <p:nvPr/>
        </p:nvPicPr>
        <p:blipFill>
          <a:blip r:embed="rId2">
            <a:extLst/>
          </a:blip>
          <a:srcRect l="11608" t="9763" r="9610" b="9762"/>
          <a:stretch>
            <a:fillRect/>
          </a:stretch>
        </p:blipFill>
        <p:spPr>
          <a:xfrm>
            <a:off x="9962553" y="1629417"/>
            <a:ext cx="4458722" cy="25618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25% of secured credit card users turn into super-prime credit scores"/>
          <p:cNvSpPr txBox="1"/>
          <p:nvPr>
            <p:ph type="title" idx="4294967295"/>
          </p:nvPr>
        </p:nvSpPr>
        <p:spPr>
          <a:xfrm>
            <a:off x="763751" y="2910330"/>
            <a:ext cx="22856498" cy="78953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25% of secured credit card users turn into super-prime credit scores</a:t>
            </a:r>
          </a:p>
        </p:txBody>
      </p:sp>
      <p:sp>
        <p:nvSpPr>
          <p:cNvPr id="270" name="Source: Jorge Esteban, Visa, VP of Community Financial Institutions, AOBA Conference 2023"/>
          <p:cNvSpPr txBox="1"/>
          <p:nvPr/>
        </p:nvSpPr>
        <p:spPr>
          <a:xfrm>
            <a:off x="264030" y="12961861"/>
            <a:ext cx="12426062" cy="436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solidFill>
                  <a:srgbClr val="929292"/>
                </a:solidFill>
              </a:defRPr>
            </a:lvl1pPr>
          </a:lstStyle>
          <a:p>
            <a:pPr/>
            <a:r>
              <a:t>Source: Jorge Esteban, Visa, VP of Community Financial Institutions, AOBA Conference 2023</a:t>
            </a:r>
          </a:p>
        </p:txBody>
      </p:sp>
      <p:pic>
        <p:nvPicPr>
          <p:cNvPr id="271" name="B911B6DB-D6E1-4C05-8F2D-B02CE0156E07-L0-001.png" descr="B911B6DB-D6E1-4C05-8F2D-B02CE0156E07-L0-001.png"/>
          <p:cNvPicPr>
            <a:picLocks noChangeAspect="1"/>
          </p:cNvPicPr>
          <p:nvPr/>
        </p:nvPicPr>
        <p:blipFill>
          <a:blip r:embed="rId2">
            <a:extLst/>
          </a:blip>
          <a:srcRect l="11608" t="9763" r="9610" b="9762"/>
          <a:stretch>
            <a:fillRect/>
          </a:stretch>
        </p:blipFill>
        <p:spPr>
          <a:xfrm>
            <a:off x="9962553" y="1629417"/>
            <a:ext cx="4458722" cy="25618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Screen Shot 2023-04-18 at 10.11.12 AM.png" descr="Screen Shot 2023-04-18 at 10.11.12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6118" y="1000154"/>
            <a:ext cx="23351764" cy="12802502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Oval"/>
          <p:cNvSpPr/>
          <p:nvPr/>
        </p:nvSpPr>
        <p:spPr>
          <a:xfrm>
            <a:off x="15602630" y="2854318"/>
            <a:ext cx="7061451" cy="2276452"/>
          </a:xfrm>
          <a:prstGeom prst="ellipse">
            <a:avLst/>
          </a:prstGeom>
          <a:ln w="1016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roup"/>
          <p:cNvGrpSpPr/>
          <p:nvPr/>
        </p:nvGrpSpPr>
        <p:grpSpPr>
          <a:xfrm>
            <a:off x="11431554" y="6864660"/>
            <a:ext cx="183283" cy="225971"/>
            <a:chOff x="0" y="0"/>
            <a:chExt cx="183282" cy="225970"/>
          </a:xfrm>
        </p:grpSpPr>
        <p:pic>
          <p:nvPicPr>
            <p:cNvPr id="276" name="EF032491-9F8D-481F-89C3-EE0E880362D5-L0-001.jpeg" descr="EF032491-9F8D-481F-89C3-EE0E880362D5-L0-001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300" y="0"/>
              <a:ext cx="176686" cy="1766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7" name="699A7DCC-8C41-41F5-BDED-E1000805EAD6-L0-001.jpeg" descr="699A7DCC-8C41-41F5-BDED-E1000805EAD6-L0-001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9758" t="0" r="0" b="0"/>
            <a:stretch>
              <a:fillRect/>
            </a:stretch>
          </p:blipFill>
          <p:spPr>
            <a:xfrm>
              <a:off x="-1" y="176684"/>
              <a:ext cx="183283" cy="492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79" name="E82E6E21-B10A-4E0F-AA47-D17C71C87D7D-L0-001.png" descr="E82E6E21-B10A-4E0F-AA47-D17C71C87D7D-L0-00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283291" y="7374363"/>
            <a:ext cx="183539" cy="1835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08D4CE8F-47D9-4A31-BD72-B02038DE4582-L0-001.png" descr="08D4CE8F-47D9-4A31-BD72-B02038DE4582-L0-00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525401" y="7557899"/>
            <a:ext cx="299595" cy="976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3" name="Group"/>
          <p:cNvGrpSpPr/>
          <p:nvPr/>
        </p:nvGrpSpPr>
        <p:grpSpPr>
          <a:xfrm>
            <a:off x="11923403" y="7049192"/>
            <a:ext cx="260039" cy="266867"/>
            <a:chOff x="0" y="0"/>
            <a:chExt cx="260038" cy="266866"/>
          </a:xfrm>
        </p:grpSpPr>
        <p:pic>
          <p:nvPicPr>
            <p:cNvPr id="281" name="5A0A83F2-27A8-4C46-BBDF-17493AED5CF1-L0-001.png" descr="5A0A83F2-27A8-4C46-BBDF-17493AED5CF1-L0-001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3912" t="17461" r="74517" b="11930"/>
            <a:stretch>
              <a:fillRect/>
            </a:stretch>
          </p:blipFill>
          <p:spPr>
            <a:xfrm>
              <a:off x="24041" y="-1"/>
              <a:ext cx="211968" cy="2120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2" name="5A0A83F2-27A8-4C46-BBDF-17493AED5CF1-L0-001.png" descr="5A0A83F2-27A8-4C46-BBDF-17493AED5CF1-L0-001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30589" t="34922" r="7113" b="22073"/>
            <a:stretch>
              <a:fillRect/>
            </a:stretch>
          </p:blipFill>
          <p:spPr>
            <a:xfrm>
              <a:off x="0" y="212017"/>
              <a:ext cx="260039" cy="548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6" name="Group"/>
          <p:cNvGrpSpPr/>
          <p:nvPr/>
        </p:nvGrpSpPr>
        <p:grpSpPr>
          <a:xfrm>
            <a:off x="11166960" y="7057242"/>
            <a:ext cx="195689" cy="250768"/>
            <a:chOff x="0" y="0"/>
            <a:chExt cx="195688" cy="250766"/>
          </a:xfrm>
        </p:grpSpPr>
        <p:pic>
          <p:nvPicPr>
            <p:cNvPr id="284" name="F3FDB63E-DD3C-4B4F-A149-0A57DFB5E95F-L0-001.jpeg" descr="F3FDB63E-DD3C-4B4F-A149-0A57DFB5E95F-L0-001.jpe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8634" y="-1"/>
              <a:ext cx="178414" cy="1760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5" name="EDA2696F-EA66-4C26-AE62-6C3DCA101B68-L0-001.jpeg" descr="EDA2696F-EA66-4C26-AE62-6C3DCA101B68-L0-001.jpe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23672" r="0" b="23672"/>
            <a:stretch>
              <a:fillRect/>
            </a:stretch>
          </p:blipFill>
          <p:spPr>
            <a:xfrm>
              <a:off x="-1" y="183792"/>
              <a:ext cx="195690" cy="669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9" name="Group"/>
          <p:cNvGrpSpPr/>
          <p:nvPr/>
        </p:nvGrpSpPr>
        <p:grpSpPr>
          <a:xfrm>
            <a:off x="11746259" y="6864660"/>
            <a:ext cx="177146" cy="218074"/>
            <a:chOff x="0" y="0"/>
            <a:chExt cx="177145" cy="218073"/>
          </a:xfrm>
        </p:grpSpPr>
        <p:pic>
          <p:nvPicPr>
            <p:cNvPr id="287" name="C381ECCB-B0B1-47BF-8A31-EABE70560EB6-L0-001.jpeg" descr="C381ECCB-B0B1-47BF-8A31-EABE70560EB6-L0-001.jpe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1" y="-1"/>
              <a:ext cx="177146" cy="1771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ADD3EE7F-11F5-405F-88D7-BC6D77F088AB-L0-001.jpeg" descr="ADD3EE7F-11F5-405F-88D7-BC6D77F088AB-L0-001.jpe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2013" y="182662"/>
              <a:ext cx="133118" cy="354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90" name="7074E119-3E5D-48A0-BF0B-9517BCBB3728-L0-001.jpeg" descr="7074E119-3E5D-48A0-BF0B-9517BCBB3728-L0-001.jpeg"/>
          <p:cNvPicPr>
            <a:picLocks noChangeAspect="1"/>
          </p:cNvPicPr>
          <p:nvPr/>
        </p:nvPicPr>
        <p:blipFill>
          <a:blip r:embed="rId11">
            <a:extLst/>
          </a:blip>
          <a:srcRect l="25104" t="0" r="25104" b="0"/>
          <a:stretch>
            <a:fillRect/>
          </a:stretch>
        </p:blipFill>
        <p:spPr>
          <a:xfrm>
            <a:off x="11892694" y="7374366"/>
            <a:ext cx="182782" cy="1835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3" name="Group"/>
          <p:cNvGrpSpPr/>
          <p:nvPr/>
        </p:nvGrpSpPr>
        <p:grpSpPr>
          <a:xfrm>
            <a:off x="8273533" y="4592163"/>
            <a:ext cx="7836934" cy="5180925"/>
            <a:chOff x="0" y="0"/>
            <a:chExt cx="7836932" cy="5180924"/>
          </a:xfrm>
        </p:grpSpPr>
        <p:sp>
          <p:nvSpPr>
            <p:cNvPr id="291" name="Rectangle"/>
            <p:cNvSpPr/>
            <p:nvPr/>
          </p:nvSpPr>
          <p:spPr>
            <a:xfrm>
              <a:off x="81092" y="53335"/>
              <a:ext cx="7674909" cy="50741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292" name="2F743A3B-FA36-4106-A049-B6608663E3BF-L0-001.png" descr="2F743A3B-FA36-4106-A049-B6608663E3BF-L0-001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17069" t="28229" r="17069" b="28229"/>
            <a:stretch>
              <a:fillRect/>
            </a:stretch>
          </p:blipFill>
          <p:spPr>
            <a:xfrm>
              <a:off x="0" y="0"/>
              <a:ext cx="7836933" cy="5180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" name="Group"/>
          <p:cNvGrpSpPr/>
          <p:nvPr/>
        </p:nvGrpSpPr>
        <p:grpSpPr>
          <a:xfrm>
            <a:off x="8631511" y="1079523"/>
            <a:ext cx="2678367" cy="3302177"/>
            <a:chOff x="0" y="0"/>
            <a:chExt cx="2678365" cy="3302175"/>
          </a:xfrm>
        </p:grpSpPr>
        <p:pic>
          <p:nvPicPr>
            <p:cNvPr id="295" name="EF032491-9F8D-481F-89C3-EE0E880362D5-L0-001.jpeg" descr="EF032491-9F8D-481F-89C3-EE0E880362D5-L0-001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8235" y="-1"/>
              <a:ext cx="2581968" cy="25819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6" name="699A7DCC-8C41-41F5-BDED-E1000805EAD6-L0-001.jpeg" descr="699A7DCC-8C41-41F5-BDED-E1000805EAD6-L0-001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9758" t="0" r="0" b="0"/>
            <a:stretch>
              <a:fillRect/>
            </a:stretch>
          </p:blipFill>
          <p:spPr>
            <a:xfrm>
              <a:off x="0" y="2581965"/>
              <a:ext cx="2678366" cy="7202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98" name="E82E6E21-B10A-4E0F-AA47-D17C71C87D7D-L0-001.png" descr="E82E6E21-B10A-4E0F-AA47-D17C71C87D7D-L0-00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64856" y="8528066"/>
            <a:ext cx="2682108" cy="2682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08D4CE8F-47D9-4A31-BD72-B02038DE4582-L0-001.png" descr="08D4CE8F-47D9-4A31-BD72-B02038DE4582-L0-00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02948" y="11210170"/>
            <a:ext cx="4378106" cy="14263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2" name="Group"/>
          <p:cNvGrpSpPr/>
          <p:nvPr/>
        </p:nvGrpSpPr>
        <p:grpSpPr>
          <a:xfrm>
            <a:off x="15819135" y="3776178"/>
            <a:ext cx="3800025" cy="3899827"/>
            <a:chOff x="0" y="0"/>
            <a:chExt cx="3800024" cy="3899826"/>
          </a:xfrm>
        </p:grpSpPr>
        <p:pic>
          <p:nvPicPr>
            <p:cNvPr id="300" name="5A0A83F2-27A8-4C46-BBDF-17493AED5CF1-L0-001.png" descr="5A0A83F2-27A8-4C46-BBDF-17493AED5CF1-L0-001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3912" t="17461" r="74517" b="11931"/>
            <a:stretch>
              <a:fillRect/>
            </a:stretch>
          </p:blipFill>
          <p:spPr>
            <a:xfrm>
              <a:off x="351332" y="-1"/>
              <a:ext cx="3097543" cy="30982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1" name="5A0A83F2-27A8-4C46-BBDF-17493AED5CF1-L0-001.png" descr="5A0A83F2-27A8-4C46-BBDF-17493AED5CF1-L0-001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30589" t="34922" r="7113" b="22074"/>
            <a:stretch>
              <a:fillRect/>
            </a:stretch>
          </p:blipFill>
          <p:spPr>
            <a:xfrm>
              <a:off x="0" y="3098317"/>
              <a:ext cx="3800025" cy="8015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05" name="Group"/>
          <p:cNvGrpSpPr/>
          <p:nvPr/>
        </p:nvGrpSpPr>
        <p:grpSpPr>
          <a:xfrm>
            <a:off x="4764842" y="3893819"/>
            <a:ext cx="2859658" cy="3664546"/>
            <a:chOff x="0" y="0"/>
            <a:chExt cx="2859657" cy="3664543"/>
          </a:xfrm>
        </p:grpSpPr>
        <p:pic>
          <p:nvPicPr>
            <p:cNvPr id="303" name="F3FDB63E-DD3C-4B4F-A149-0A57DFB5E95F-L0-001.jpeg" descr="F3FDB63E-DD3C-4B4F-A149-0A57DFB5E95F-L0-001.jpe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26178" y="-1"/>
              <a:ext cx="2607208" cy="25725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4" name="EDA2696F-EA66-4C26-AE62-6C3DCA101B68-L0-001.jpeg" descr="EDA2696F-EA66-4C26-AE62-6C3DCA101B68-L0-001.jpe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23673" r="0" b="23673"/>
            <a:stretch>
              <a:fillRect/>
            </a:stretch>
          </p:blipFill>
          <p:spPr>
            <a:xfrm>
              <a:off x="0" y="2685840"/>
              <a:ext cx="2859658" cy="9787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08" name="Group"/>
          <p:cNvGrpSpPr/>
          <p:nvPr/>
        </p:nvGrpSpPr>
        <p:grpSpPr>
          <a:xfrm>
            <a:off x="13230451" y="1079524"/>
            <a:ext cx="2588685" cy="3186780"/>
            <a:chOff x="0" y="0"/>
            <a:chExt cx="2588684" cy="3186779"/>
          </a:xfrm>
        </p:grpSpPr>
        <p:pic>
          <p:nvPicPr>
            <p:cNvPr id="306" name="C381ECCB-B0B1-47BF-8A31-EABE70560EB6-L0-001.jpeg" descr="C381ECCB-B0B1-47BF-8A31-EABE70560EB6-L0-001.jpe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1" y="0"/>
              <a:ext cx="2588686" cy="25886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7" name="ADD3EE7F-11F5-405F-88D7-BC6D77F088AB-L0-001.jpeg" descr="ADD3EE7F-11F5-405F-88D7-BC6D77F088AB-L0-001.jpe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321693" y="2669316"/>
              <a:ext cx="1945298" cy="5174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09" name="7074E119-3E5D-48A0-BF0B-9517BCBB3728-L0-001.jpeg" descr="7074E119-3E5D-48A0-BF0B-9517BCBB3728-L0-001.jpeg"/>
          <p:cNvPicPr>
            <a:picLocks noChangeAspect="1"/>
          </p:cNvPicPr>
          <p:nvPr/>
        </p:nvPicPr>
        <p:blipFill>
          <a:blip r:embed="rId11">
            <a:extLst/>
          </a:blip>
          <a:srcRect l="25104" t="0" r="25104" b="0"/>
          <a:stretch>
            <a:fillRect/>
          </a:stretch>
        </p:blipFill>
        <p:spPr>
          <a:xfrm>
            <a:off x="15370356" y="8528108"/>
            <a:ext cx="2671059" cy="2682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0D519150-60FF-481A-B172-4C75F11D6F27-L0-001.png" descr="0D519150-60FF-481A-B172-4C75F11D6F27-L0-001.png"/>
          <p:cNvPicPr>
            <a:picLocks noChangeAspect="1"/>
          </p:cNvPicPr>
          <p:nvPr/>
        </p:nvPicPr>
        <p:blipFill>
          <a:blip r:embed="rId12">
            <a:extLst/>
          </a:blip>
          <a:srcRect l="0" t="7054" r="0" b="9129"/>
          <a:stretch>
            <a:fillRect/>
          </a:stretch>
        </p:blipFill>
        <p:spPr>
          <a:xfrm>
            <a:off x="26049188" y="-4307081"/>
            <a:ext cx="6201915" cy="69343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3" name="Group"/>
          <p:cNvGrpSpPr/>
          <p:nvPr/>
        </p:nvGrpSpPr>
        <p:grpSpPr>
          <a:xfrm>
            <a:off x="10889044" y="5996628"/>
            <a:ext cx="2605912" cy="1722746"/>
            <a:chOff x="0" y="0"/>
            <a:chExt cx="2605910" cy="1722745"/>
          </a:xfrm>
        </p:grpSpPr>
        <p:sp>
          <p:nvSpPr>
            <p:cNvPr id="311" name="Rectangle"/>
            <p:cNvSpPr/>
            <p:nvPr/>
          </p:nvSpPr>
          <p:spPr>
            <a:xfrm>
              <a:off x="26964" y="17734"/>
              <a:ext cx="2552036" cy="168723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312" name="2F743A3B-FA36-4106-A049-B6608663E3BF-L0-001.png" descr="2F743A3B-FA36-4106-A049-B6608663E3BF-L0-001.pn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17069" t="28229" r="17069" b="28229"/>
            <a:stretch>
              <a:fillRect/>
            </a:stretch>
          </p:blipFill>
          <p:spPr>
            <a:xfrm>
              <a:off x="0" y="0"/>
              <a:ext cx="2605911" cy="17227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Oxford_Primary_Relationship_Change.jpg" descr="Oxford_Primary_Relationship_Chan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0421" y="550461"/>
            <a:ext cx="23703158" cy="126150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roup"/>
          <p:cNvGrpSpPr/>
          <p:nvPr/>
        </p:nvGrpSpPr>
        <p:grpSpPr>
          <a:xfrm>
            <a:off x="8612979" y="2837581"/>
            <a:ext cx="7158041" cy="8040839"/>
            <a:chOff x="0" y="0"/>
            <a:chExt cx="7158039" cy="8040837"/>
          </a:xfrm>
        </p:grpSpPr>
        <p:pic>
          <p:nvPicPr>
            <p:cNvPr id="315" name="5A0A83F2-27A8-4C46-BBDF-17493AED5CF1-L0-001.png" descr="5A0A83F2-27A8-4C46-BBDF-17493AED5CF1-L0-00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912" t="17461" r="74517" b="11930"/>
            <a:stretch>
              <a:fillRect/>
            </a:stretch>
          </p:blipFill>
          <p:spPr>
            <a:xfrm>
              <a:off x="650270" y="-1"/>
              <a:ext cx="5834788" cy="58360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" name="5A0A83F2-27A8-4C46-BBDF-17493AED5CF1-L0-001.png" descr="5A0A83F2-27A8-4C46-BBDF-17493AED5CF1-L0-00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0589" t="34922" r="7113" b="22074"/>
            <a:stretch>
              <a:fillRect/>
            </a:stretch>
          </p:blipFill>
          <p:spPr>
            <a:xfrm>
              <a:off x="0" y="6531050"/>
              <a:ext cx="7158040" cy="1509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33" name="Group"/>
          <p:cNvGrpSpPr/>
          <p:nvPr/>
        </p:nvGrpSpPr>
        <p:grpSpPr>
          <a:xfrm>
            <a:off x="-16744020" y="10469856"/>
            <a:ext cx="20412327" cy="10236139"/>
            <a:chOff x="0" y="0"/>
            <a:chExt cx="20412326" cy="10236137"/>
          </a:xfrm>
        </p:grpSpPr>
        <p:grpSp>
          <p:nvGrpSpPr>
            <p:cNvPr id="320" name="Group"/>
            <p:cNvGrpSpPr/>
            <p:nvPr/>
          </p:nvGrpSpPr>
          <p:grpSpPr>
            <a:xfrm>
              <a:off x="0" y="152244"/>
              <a:ext cx="3741672" cy="4929456"/>
              <a:chOff x="0" y="0"/>
              <a:chExt cx="3741671" cy="4929455"/>
            </a:xfrm>
          </p:grpSpPr>
          <p:pic>
            <p:nvPicPr>
              <p:cNvPr id="318" name="B27A461F-2681-40B1-B01F-0246D8D7B898-L0-001.png" descr="B27A461F-2681-40B1-B01F-0246D8D7B898-L0-001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1" y="0"/>
                <a:ext cx="3741673" cy="374167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19" name="DA89CAF7-85C8-48C8-99CB-4722BFBD2166-L0-001.jpeg" descr="DA89CAF7-85C8-48C8-99CB-4722BFBD2166-L0-001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0" t="25545" r="0" b="34957"/>
              <a:stretch>
                <a:fillRect/>
              </a:stretch>
            </p:blipFill>
            <p:spPr>
              <a:xfrm>
                <a:off x="367224" y="3741671"/>
                <a:ext cx="3007314" cy="11877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23" name="Group"/>
            <p:cNvGrpSpPr/>
            <p:nvPr/>
          </p:nvGrpSpPr>
          <p:grpSpPr>
            <a:xfrm>
              <a:off x="5627304" y="325296"/>
              <a:ext cx="3576656" cy="4583353"/>
              <a:chOff x="0" y="0"/>
              <a:chExt cx="3576654" cy="4583352"/>
            </a:xfrm>
          </p:grpSpPr>
          <p:pic>
            <p:nvPicPr>
              <p:cNvPr id="321" name="F3FDB63E-DD3C-4B4F-A149-0A57DFB5E95F-L0-001.jpeg" descr="F3FDB63E-DD3C-4B4F-A149-0A57DFB5E95F-L0-001.jpe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57814" y="-1"/>
                <a:ext cx="3260910" cy="32176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22" name="EDA2696F-EA66-4C26-AE62-6C3DCA101B68-L0-001.jpeg" descr="EDA2696F-EA66-4C26-AE62-6C3DCA101B68-L0-001.jpe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0" t="23673" r="0" b="23673"/>
              <a:stretch>
                <a:fillRect/>
              </a:stretch>
            </p:blipFill>
            <p:spPr>
              <a:xfrm>
                <a:off x="0" y="3359259"/>
                <a:ext cx="3576656" cy="122409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26" name="Group"/>
            <p:cNvGrpSpPr/>
            <p:nvPr/>
          </p:nvGrpSpPr>
          <p:grpSpPr>
            <a:xfrm>
              <a:off x="11089591" y="-1"/>
              <a:ext cx="3917616" cy="5233946"/>
              <a:chOff x="0" y="0"/>
              <a:chExt cx="3917614" cy="5233944"/>
            </a:xfrm>
          </p:grpSpPr>
          <p:pic>
            <p:nvPicPr>
              <p:cNvPr id="324" name="BFB3DB6B-3E50-40F9-96ED-876A3593907D-L0-001.png" descr="BFB3DB6B-3E50-40F9-96ED-876A3593907D-L0-001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0"/>
                <a:ext cx="3893178" cy="38931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25" name="A4EEC8A2-3FAA-48FD-9681-CE93A2E0E002-L0-001.jpeg" descr="A4EEC8A2-3FAA-48FD-9681-CE93A2E0E002-L0-00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27420" t="0" r="3712" b="0"/>
              <a:stretch>
                <a:fillRect/>
              </a:stretch>
            </p:blipFill>
            <p:spPr>
              <a:xfrm>
                <a:off x="-1" y="3893174"/>
                <a:ext cx="3917616" cy="134077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32" name="Group"/>
            <p:cNvGrpSpPr/>
            <p:nvPr/>
          </p:nvGrpSpPr>
          <p:grpSpPr>
            <a:xfrm>
              <a:off x="348233" y="5566459"/>
              <a:ext cx="20064094" cy="4669679"/>
              <a:chOff x="0" y="0"/>
              <a:chExt cx="20064093" cy="4669678"/>
            </a:xfrm>
          </p:grpSpPr>
          <p:sp>
            <p:nvSpPr>
              <p:cNvPr id="327" name="Rectangle 23"/>
              <p:cNvSpPr txBox="1"/>
              <p:nvPr/>
            </p:nvSpPr>
            <p:spPr>
              <a:xfrm>
                <a:off x="0" y="0"/>
                <a:ext cx="2695318" cy="214484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t">
                <a:spAutoFit/>
              </a:bodyPr>
              <a:lstStyle>
                <a:lvl1pPr defTabSz="1828800">
                  <a:lnSpc>
                    <a:spcPct val="80000"/>
                  </a:lnSpc>
                  <a:defRPr b="0" spc="-534" sz="13800">
                    <a:solidFill>
                      <a:srgbClr val="5E5E5E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11</a:t>
                </a:r>
              </a:p>
            </p:txBody>
          </p:sp>
          <p:sp>
            <p:nvSpPr>
              <p:cNvPr id="328" name="Rectangle 23"/>
              <p:cNvSpPr txBox="1"/>
              <p:nvPr/>
            </p:nvSpPr>
            <p:spPr>
              <a:xfrm>
                <a:off x="5672103" y="0"/>
                <a:ext cx="2624171" cy="214484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t">
                <a:spAutoFit/>
              </a:bodyPr>
              <a:lstStyle>
                <a:lvl1pPr defTabSz="1828800">
                  <a:lnSpc>
                    <a:spcPct val="80000"/>
                  </a:lnSpc>
                  <a:defRPr b="0" spc="-534" sz="13800">
                    <a:solidFill>
                      <a:srgbClr val="5E5E5E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12</a:t>
                </a:r>
              </a:p>
            </p:txBody>
          </p:sp>
          <p:sp>
            <p:nvSpPr>
              <p:cNvPr id="329" name="Rectangle 23"/>
              <p:cNvSpPr txBox="1"/>
              <p:nvPr/>
            </p:nvSpPr>
            <p:spPr>
              <a:xfrm>
                <a:off x="11273059" y="0"/>
                <a:ext cx="2624172" cy="214484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t">
                <a:spAutoFit/>
              </a:bodyPr>
              <a:lstStyle>
                <a:lvl1pPr defTabSz="1828800">
                  <a:lnSpc>
                    <a:spcPct val="80000"/>
                  </a:lnSpc>
                  <a:defRPr b="0" spc="-534" sz="13800">
                    <a:solidFill>
                      <a:srgbClr val="5E5E5E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1</a:t>
                </a:r>
              </a:p>
            </p:txBody>
          </p:sp>
          <p:sp>
            <p:nvSpPr>
              <p:cNvPr id="330" name="Rectangle 23"/>
              <p:cNvSpPr txBox="1"/>
              <p:nvPr/>
            </p:nvSpPr>
            <p:spPr>
              <a:xfrm>
                <a:off x="17439923" y="0"/>
                <a:ext cx="2624171" cy="214484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t">
                <a:spAutoFit/>
              </a:bodyPr>
              <a:lstStyle>
                <a:lvl1pPr defTabSz="1828800">
                  <a:lnSpc>
                    <a:spcPct val="80000"/>
                  </a:lnSpc>
                  <a:defRPr b="0" spc="-534" sz="13800">
                    <a:solidFill>
                      <a:srgbClr val="5E5E5E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5</a:t>
                </a:r>
              </a:p>
            </p:txBody>
          </p:sp>
          <p:sp>
            <p:nvSpPr>
              <p:cNvPr id="331" name="Rectangle 23"/>
              <p:cNvSpPr txBox="1"/>
              <p:nvPr/>
            </p:nvSpPr>
            <p:spPr>
              <a:xfrm>
                <a:off x="1565247" y="2524836"/>
                <a:ext cx="17437110" cy="21448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t">
                <a:spAutoFit/>
              </a:bodyPr>
              <a:lstStyle>
                <a:lvl1pPr defTabSz="1828800">
                  <a:lnSpc>
                    <a:spcPct val="80000"/>
                  </a:lnSpc>
                  <a:defRPr b="0" spc="-534" sz="13800">
                    <a:solidFill>
                      <a:srgbClr val="5E5E5E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millions of users</a:t>
                </a:r>
              </a:p>
            </p:txBody>
          </p:sp>
        </p:grpSp>
      </p:grpSp>
      <p:pic>
        <p:nvPicPr>
          <p:cNvPr id="334" name="C96926D7-5135-44EA-A2F0-730FB30C52D1-L0-001.png" descr="C96926D7-5135-44EA-A2F0-730FB30C52D1-L0-001.png"/>
          <p:cNvPicPr>
            <a:picLocks noChangeAspect="1"/>
          </p:cNvPicPr>
          <p:nvPr/>
        </p:nvPicPr>
        <p:blipFill>
          <a:blip r:embed="rId9">
            <a:extLst/>
          </a:blip>
          <a:srcRect l="0" t="13999" r="0" b="5770"/>
          <a:stretch>
            <a:fillRect/>
          </a:stretch>
        </p:blipFill>
        <p:spPr>
          <a:xfrm>
            <a:off x="26366074" y="-3434025"/>
            <a:ext cx="36175328" cy="21756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C96926D7-5135-44EA-A2F0-730FB30C52D1-L0-001.png" descr="C96926D7-5135-44EA-A2F0-730FB30C52D1-L0-001.png"/>
          <p:cNvPicPr>
            <a:picLocks noChangeAspect="1"/>
          </p:cNvPicPr>
          <p:nvPr/>
        </p:nvPicPr>
        <p:blipFill>
          <a:blip r:embed="rId9">
            <a:extLst/>
          </a:blip>
          <a:srcRect l="0" t="13999" r="0" b="5769"/>
          <a:stretch>
            <a:fillRect/>
          </a:stretch>
        </p:blipFill>
        <p:spPr>
          <a:xfrm>
            <a:off x="24919212" y="1675407"/>
            <a:ext cx="17234487" cy="1036528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8" name="Group"/>
          <p:cNvGrpSpPr/>
          <p:nvPr/>
        </p:nvGrpSpPr>
        <p:grpSpPr>
          <a:xfrm>
            <a:off x="6968797" y="7110799"/>
            <a:ext cx="427637" cy="527236"/>
            <a:chOff x="0" y="0"/>
            <a:chExt cx="427636" cy="527234"/>
          </a:xfrm>
        </p:grpSpPr>
        <p:pic>
          <p:nvPicPr>
            <p:cNvPr id="336" name="EF032491-9F8D-481F-89C3-EE0E880362D5-L0-001.jpeg" descr="EF032491-9F8D-481F-89C3-EE0E880362D5-L0-001.jpe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7701" y="0"/>
              <a:ext cx="412245" cy="4122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7" name="699A7DCC-8C41-41F5-BDED-E1000805EAD6-L0-001.jpeg" descr="699A7DCC-8C41-41F5-BDED-E1000805EAD6-L0-001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9758" t="0" r="0" b="0"/>
            <a:stretch>
              <a:fillRect/>
            </a:stretch>
          </p:blipFill>
          <p:spPr>
            <a:xfrm>
              <a:off x="0" y="412243"/>
              <a:ext cx="427636" cy="1149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39" name="E82E6E21-B10A-4E0F-AA47-D17C71C87D7D-L0-001.png" descr="E82E6E21-B10A-4E0F-AA47-D17C71C87D7D-L0-001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019423" y="7429807"/>
            <a:ext cx="92330" cy="92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08D4CE8F-47D9-4A31-BD72-B02038DE4582-L0-001.png" descr="08D4CE8F-47D9-4A31-BD72-B02038DE4582-L0-001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7014043" y="7249839"/>
            <a:ext cx="764780" cy="2491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3" name="Group"/>
          <p:cNvGrpSpPr/>
          <p:nvPr/>
        </p:nvGrpSpPr>
        <p:grpSpPr>
          <a:xfrm>
            <a:off x="7182615" y="6823199"/>
            <a:ext cx="665866" cy="853283"/>
            <a:chOff x="0" y="0"/>
            <a:chExt cx="665864" cy="853281"/>
          </a:xfrm>
        </p:grpSpPr>
        <p:pic>
          <p:nvPicPr>
            <p:cNvPr id="341" name="F3FDB63E-DD3C-4B4F-A149-0A57DFB5E95F-L0-001.jpeg" descr="F3FDB63E-DD3C-4B4F-A149-0A57DFB5E95F-L0-001.jpe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9380" y="-1"/>
              <a:ext cx="607083" cy="5990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2" name="EDA2696F-EA66-4C26-AE62-6C3DCA101B68-L0-001.jpeg" descr="EDA2696F-EA66-4C26-AE62-6C3DCA101B68-L0-001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23672" r="0" b="23672"/>
            <a:stretch>
              <a:fillRect/>
            </a:stretch>
          </p:blipFill>
          <p:spPr>
            <a:xfrm>
              <a:off x="0" y="625392"/>
              <a:ext cx="665865" cy="2278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46" name="Group"/>
          <p:cNvGrpSpPr/>
          <p:nvPr/>
        </p:nvGrpSpPr>
        <p:grpSpPr>
          <a:xfrm>
            <a:off x="7282609" y="6988582"/>
            <a:ext cx="370206" cy="455739"/>
            <a:chOff x="0" y="0"/>
            <a:chExt cx="370204" cy="455738"/>
          </a:xfrm>
        </p:grpSpPr>
        <p:pic>
          <p:nvPicPr>
            <p:cNvPr id="344" name="C381ECCB-B0B1-47BF-8A31-EABE70560EB6-L0-001.jpeg" descr="C381ECCB-B0B1-47BF-8A31-EABE70560EB6-L0-001.jpeg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-1"/>
              <a:ext cx="370205" cy="3702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5" name="ADD3EE7F-11F5-405F-88D7-BC6D77F088AB-L0-001.jpeg" descr="ADD3EE7F-11F5-405F-88D7-BC6D77F088AB-L0-001.jpeg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46004" y="381735"/>
              <a:ext cx="278196" cy="740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47" name="7074E119-3E5D-48A0-BF0B-9517BCBB3728-L0-001.jpeg" descr="7074E119-3E5D-48A0-BF0B-9517BCBB3728-L0-001.jpeg"/>
          <p:cNvPicPr>
            <a:picLocks noChangeAspect="1"/>
          </p:cNvPicPr>
          <p:nvPr/>
        </p:nvPicPr>
        <p:blipFill>
          <a:blip r:embed="rId16">
            <a:extLst/>
          </a:blip>
          <a:srcRect l="25104" t="0" r="25104" b="0"/>
          <a:stretch>
            <a:fillRect/>
          </a:stretch>
        </p:blipFill>
        <p:spPr>
          <a:xfrm>
            <a:off x="7396432" y="6858000"/>
            <a:ext cx="512599" cy="5147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2F743A3B-FA36-4106-A049-B6608663E3BF-L0-001.png" descr="2F743A3B-FA36-4106-A049-B6608663E3BF-L0-001.png"/>
          <p:cNvPicPr>
            <a:picLocks noChangeAspect="1"/>
          </p:cNvPicPr>
          <p:nvPr/>
        </p:nvPicPr>
        <p:blipFill>
          <a:blip r:embed="rId17">
            <a:extLst/>
          </a:blip>
          <a:srcRect l="17069" t="28229" r="17068" b="28229"/>
          <a:stretch>
            <a:fillRect/>
          </a:stretch>
        </p:blipFill>
        <p:spPr>
          <a:xfrm>
            <a:off x="7132932" y="6882642"/>
            <a:ext cx="932508" cy="616473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Rectangle"/>
          <p:cNvSpPr/>
          <p:nvPr/>
        </p:nvSpPr>
        <p:spPr>
          <a:xfrm>
            <a:off x="6381331" y="6010576"/>
            <a:ext cx="2435857" cy="22004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Credit Builder Plus - Get a low APR loan that helps build your credit  MoneyLion.mp4" descr="Credit Builder Plus - Get a low APR loan that helps build your credit  MoneyLion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007697" y="2807706"/>
            <a:ext cx="14401041" cy="81005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4" name="Group"/>
          <p:cNvGrpSpPr/>
          <p:nvPr/>
        </p:nvGrpSpPr>
        <p:grpSpPr>
          <a:xfrm>
            <a:off x="1069651" y="4058026"/>
            <a:ext cx="4497412" cy="5052074"/>
            <a:chOff x="0" y="0"/>
            <a:chExt cx="4497410" cy="5052073"/>
          </a:xfrm>
        </p:grpSpPr>
        <p:pic>
          <p:nvPicPr>
            <p:cNvPr id="352" name="5A0A83F2-27A8-4C46-BBDF-17493AED5CF1-L0-001.png" descr="5A0A83F2-27A8-4C46-BBDF-17493AED5CF1-L0-001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3912" t="17461" r="74517" b="11931"/>
            <a:stretch>
              <a:fillRect/>
            </a:stretch>
          </p:blipFill>
          <p:spPr>
            <a:xfrm>
              <a:off x="408566" y="0"/>
              <a:ext cx="3666009" cy="36668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3" name="5A0A83F2-27A8-4C46-BBDF-17493AED5CF1-L0-001.png" descr="5A0A83F2-27A8-4C46-BBDF-17493AED5CF1-L0-001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30589" t="34922" r="7113" b="22074"/>
            <a:stretch>
              <a:fillRect/>
            </a:stretch>
          </p:blipFill>
          <p:spPr>
            <a:xfrm>
              <a:off x="0" y="4103471"/>
              <a:ext cx="4497411" cy="9486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47" fill="hold"/>
                                        <p:tgtEl>
                                          <p:spTgt spid="3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51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5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51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" name="Group"/>
          <p:cNvGrpSpPr/>
          <p:nvPr/>
        </p:nvGrpSpPr>
        <p:grpSpPr>
          <a:xfrm>
            <a:off x="1069651" y="4058026"/>
            <a:ext cx="4497412" cy="5052074"/>
            <a:chOff x="0" y="0"/>
            <a:chExt cx="4497410" cy="5052073"/>
          </a:xfrm>
        </p:grpSpPr>
        <p:pic>
          <p:nvPicPr>
            <p:cNvPr id="356" name="5A0A83F2-27A8-4C46-BBDF-17493AED5CF1-L0-001.png" descr="5A0A83F2-27A8-4C46-BBDF-17493AED5CF1-L0-00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912" t="17461" r="74517" b="11931"/>
            <a:stretch>
              <a:fillRect/>
            </a:stretch>
          </p:blipFill>
          <p:spPr>
            <a:xfrm>
              <a:off x="408566" y="0"/>
              <a:ext cx="3666009" cy="36668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7" name="5A0A83F2-27A8-4C46-BBDF-17493AED5CF1-L0-001.png" descr="5A0A83F2-27A8-4C46-BBDF-17493AED5CF1-L0-00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0589" t="34922" r="7113" b="22074"/>
            <a:stretch>
              <a:fillRect/>
            </a:stretch>
          </p:blipFill>
          <p:spPr>
            <a:xfrm>
              <a:off x="0" y="4103471"/>
              <a:ext cx="4497411" cy="9486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59" name="C96926D7-5135-44EA-A2F0-730FB30C52D1-L0-001.png" descr="C96926D7-5135-44EA-A2F0-730FB30C52D1-L0-001.png"/>
          <p:cNvPicPr>
            <a:picLocks noChangeAspect="1"/>
          </p:cNvPicPr>
          <p:nvPr/>
        </p:nvPicPr>
        <p:blipFill>
          <a:blip r:embed="rId3">
            <a:extLst/>
          </a:blip>
          <a:srcRect l="0" t="13999" r="0" b="5769"/>
          <a:stretch>
            <a:fillRect/>
          </a:stretch>
        </p:blipFill>
        <p:spPr>
          <a:xfrm>
            <a:off x="7149703" y="1675407"/>
            <a:ext cx="17234485" cy="103652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F15E114A-6AC6-4198-823D-BEA130549C5E-L0-001.png" descr="F15E114A-6AC6-4198-823D-BEA130549C5E-L0-001.png"/>
          <p:cNvPicPr>
            <a:picLocks noChangeAspect="1"/>
          </p:cNvPicPr>
          <p:nvPr/>
        </p:nvPicPr>
        <p:blipFill>
          <a:blip r:embed="rId4">
            <a:extLst/>
          </a:blip>
          <a:srcRect l="6293" t="23982" r="6293" b="19810"/>
          <a:stretch>
            <a:fillRect/>
          </a:stretch>
        </p:blipFill>
        <p:spPr>
          <a:xfrm>
            <a:off x="7923211" y="14427818"/>
            <a:ext cx="15687383" cy="75616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4" name="Group"/>
          <p:cNvGrpSpPr/>
          <p:nvPr/>
        </p:nvGrpSpPr>
        <p:grpSpPr>
          <a:xfrm>
            <a:off x="1069651" y="4058026"/>
            <a:ext cx="4497412" cy="5052074"/>
            <a:chOff x="0" y="0"/>
            <a:chExt cx="4497410" cy="5052073"/>
          </a:xfrm>
        </p:grpSpPr>
        <p:pic>
          <p:nvPicPr>
            <p:cNvPr id="362" name="5A0A83F2-27A8-4C46-BBDF-17493AED5CF1-L0-001.png" descr="5A0A83F2-27A8-4C46-BBDF-17493AED5CF1-L0-00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912" t="17461" r="74517" b="11931"/>
            <a:stretch>
              <a:fillRect/>
            </a:stretch>
          </p:blipFill>
          <p:spPr>
            <a:xfrm>
              <a:off x="408566" y="0"/>
              <a:ext cx="3666009" cy="36668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3" name="5A0A83F2-27A8-4C46-BBDF-17493AED5CF1-L0-001.png" descr="5A0A83F2-27A8-4C46-BBDF-17493AED5CF1-L0-00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0589" t="34922" r="7113" b="22074"/>
            <a:stretch>
              <a:fillRect/>
            </a:stretch>
          </p:blipFill>
          <p:spPr>
            <a:xfrm>
              <a:off x="0" y="4103471"/>
              <a:ext cx="4497411" cy="9486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65" name="C96926D7-5135-44EA-A2F0-730FB30C52D1-L0-001.png" descr="C96926D7-5135-44EA-A2F0-730FB30C52D1-L0-001.png"/>
          <p:cNvPicPr>
            <a:picLocks noChangeAspect="1"/>
          </p:cNvPicPr>
          <p:nvPr/>
        </p:nvPicPr>
        <p:blipFill>
          <a:blip r:embed="rId3">
            <a:extLst/>
          </a:blip>
          <a:srcRect l="0" t="13999" r="0" b="5769"/>
          <a:stretch>
            <a:fillRect/>
          </a:stretch>
        </p:blipFill>
        <p:spPr>
          <a:xfrm>
            <a:off x="7149703" y="-11541422"/>
            <a:ext cx="17234485" cy="103652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F15E114A-6AC6-4198-823D-BEA130549C5E-L0-001.png" descr="F15E114A-6AC6-4198-823D-BEA130549C5E-L0-001.png"/>
          <p:cNvPicPr>
            <a:picLocks noChangeAspect="1"/>
          </p:cNvPicPr>
          <p:nvPr/>
        </p:nvPicPr>
        <p:blipFill>
          <a:blip r:embed="rId4">
            <a:extLst/>
          </a:blip>
          <a:srcRect l="6293" t="23982" r="6293" b="19810"/>
          <a:stretch>
            <a:fillRect/>
          </a:stretch>
        </p:blipFill>
        <p:spPr>
          <a:xfrm>
            <a:off x="7923211" y="3077170"/>
            <a:ext cx="15687383" cy="75616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9" name="Group"/>
          <p:cNvGrpSpPr/>
          <p:nvPr/>
        </p:nvGrpSpPr>
        <p:grpSpPr>
          <a:xfrm>
            <a:off x="24931402" y="0"/>
            <a:ext cx="15315446" cy="13716002"/>
            <a:chOff x="0" y="0"/>
            <a:chExt cx="15315445" cy="13716001"/>
          </a:xfrm>
        </p:grpSpPr>
        <p:pic>
          <p:nvPicPr>
            <p:cNvPr id="367" name="F15E114A-6AC6-4198-823D-BEA130549C5E-L0-001.png" descr="F15E114A-6AC6-4198-823D-BEA130549C5E-L0-001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79168" t="34963" r="6683" b="31750"/>
            <a:stretch>
              <a:fillRect/>
            </a:stretch>
          </p:blipFill>
          <p:spPr>
            <a:xfrm>
              <a:off x="0" y="2497043"/>
              <a:ext cx="4634365" cy="817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8" name="564014CF-B342-4F20-8073-66530E06A540-L0-001.jpeg" descr="564014CF-B342-4F20-8073-66530E06A540-L0-001.jpe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980772" y="0"/>
              <a:ext cx="9334674" cy="13716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70" name="Rectangle"/>
          <p:cNvSpPr/>
          <p:nvPr/>
        </p:nvSpPr>
        <p:spPr>
          <a:xfrm>
            <a:off x="6204129" y="6306751"/>
            <a:ext cx="1437979" cy="185311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71" name="Rectangle"/>
          <p:cNvSpPr/>
          <p:nvPr/>
        </p:nvSpPr>
        <p:spPr>
          <a:xfrm>
            <a:off x="21082626" y="7268394"/>
            <a:ext cx="2571305" cy="1920144"/>
          </a:xfrm>
          <a:prstGeom prst="rect">
            <a:avLst/>
          </a:prstGeom>
          <a:ln w="635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Group"/>
          <p:cNvGrpSpPr/>
          <p:nvPr/>
        </p:nvGrpSpPr>
        <p:grpSpPr>
          <a:xfrm>
            <a:off x="1069651" y="4058026"/>
            <a:ext cx="4497412" cy="5052074"/>
            <a:chOff x="0" y="0"/>
            <a:chExt cx="4497410" cy="5052073"/>
          </a:xfrm>
        </p:grpSpPr>
        <p:pic>
          <p:nvPicPr>
            <p:cNvPr id="373" name="5A0A83F2-27A8-4C46-BBDF-17493AED5CF1-L0-001.png" descr="5A0A83F2-27A8-4C46-BBDF-17493AED5CF1-L0-00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912" t="17461" r="74517" b="11931"/>
            <a:stretch>
              <a:fillRect/>
            </a:stretch>
          </p:blipFill>
          <p:spPr>
            <a:xfrm>
              <a:off x="408566" y="0"/>
              <a:ext cx="3666009" cy="36668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4" name="5A0A83F2-27A8-4C46-BBDF-17493AED5CF1-L0-001.png" descr="5A0A83F2-27A8-4C46-BBDF-17493AED5CF1-L0-00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0589" t="34922" r="7113" b="22074"/>
            <a:stretch>
              <a:fillRect/>
            </a:stretch>
          </p:blipFill>
          <p:spPr>
            <a:xfrm>
              <a:off x="0" y="4103471"/>
              <a:ext cx="4497411" cy="9486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76" name="C96926D7-5135-44EA-A2F0-730FB30C52D1-L0-001.png" descr="C96926D7-5135-44EA-A2F0-730FB30C52D1-L0-001.png"/>
          <p:cNvPicPr>
            <a:picLocks noChangeAspect="1"/>
          </p:cNvPicPr>
          <p:nvPr/>
        </p:nvPicPr>
        <p:blipFill>
          <a:blip r:embed="rId3">
            <a:extLst/>
          </a:blip>
          <a:srcRect l="0" t="13999" r="0" b="5769"/>
          <a:stretch>
            <a:fillRect/>
          </a:stretch>
        </p:blipFill>
        <p:spPr>
          <a:xfrm>
            <a:off x="7149703" y="-11541422"/>
            <a:ext cx="17234485" cy="103652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F15E114A-6AC6-4198-823D-BEA130549C5E-L0-001.png" descr="F15E114A-6AC6-4198-823D-BEA130549C5E-L0-001.png"/>
          <p:cNvPicPr>
            <a:picLocks noChangeAspect="1"/>
          </p:cNvPicPr>
          <p:nvPr/>
        </p:nvPicPr>
        <p:blipFill>
          <a:blip r:embed="rId4">
            <a:extLst/>
          </a:blip>
          <a:srcRect l="6293" t="23982" r="6292" b="19810"/>
          <a:stretch>
            <a:fillRect/>
          </a:stretch>
        </p:blipFill>
        <p:spPr>
          <a:xfrm>
            <a:off x="6848672" y="6712940"/>
            <a:ext cx="602237" cy="2902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0" name="Group"/>
          <p:cNvGrpSpPr/>
          <p:nvPr/>
        </p:nvGrpSpPr>
        <p:grpSpPr>
          <a:xfrm>
            <a:off x="8109129" y="-2"/>
            <a:ext cx="15315446" cy="13716003"/>
            <a:chOff x="0" y="0"/>
            <a:chExt cx="15315445" cy="13716001"/>
          </a:xfrm>
        </p:grpSpPr>
        <p:pic>
          <p:nvPicPr>
            <p:cNvPr id="378" name="F15E114A-6AC6-4198-823D-BEA130549C5E-L0-001.png" descr="F15E114A-6AC6-4198-823D-BEA130549C5E-L0-001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79168" t="34963" r="6683" b="31750"/>
            <a:stretch>
              <a:fillRect/>
            </a:stretch>
          </p:blipFill>
          <p:spPr>
            <a:xfrm>
              <a:off x="0" y="2497043"/>
              <a:ext cx="4634365" cy="817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9" name="564014CF-B342-4F20-8073-66530E06A540-L0-001.jpeg" descr="564014CF-B342-4F20-8073-66530E06A540-L0-001.jpe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980772" y="0"/>
              <a:ext cx="9334674" cy="13716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1" name="Square"/>
          <p:cNvSpPr/>
          <p:nvPr/>
        </p:nvSpPr>
        <p:spPr>
          <a:xfrm>
            <a:off x="6204129" y="6306751"/>
            <a:ext cx="1905002" cy="19050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71106108-20EB-49D5-B2FB-AF8B16EAB53F-L0-001.png" descr="71106108-20EB-49D5-B2FB-AF8B16EAB53F-L0-001.png"/>
          <p:cNvPicPr>
            <a:picLocks noChangeAspect="1"/>
          </p:cNvPicPr>
          <p:nvPr/>
        </p:nvPicPr>
        <p:blipFill>
          <a:blip r:embed="rId2">
            <a:extLst/>
          </a:blip>
          <a:srcRect l="8857" t="3319" r="8857" b="19814"/>
          <a:stretch>
            <a:fillRect/>
          </a:stretch>
        </p:blipFill>
        <p:spPr>
          <a:xfrm>
            <a:off x="25032718" y="0"/>
            <a:ext cx="8460602" cy="10542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71106108-20EB-49D5-B2FB-AF8B16EAB53F-L0-001.png" descr="71106108-20EB-49D5-B2FB-AF8B16EAB53F-L0-001.png"/>
          <p:cNvPicPr>
            <a:picLocks noChangeAspect="1"/>
          </p:cNvPicPr>
          <p:nvPr/>
        </p:nvPicPr>
        <p:blipFill>
          <a:blip r:embed="rId2">
            <a:extLst/>
          </a:blip>
          <a:srcRect l="8857" t="79052" r="8857" b="0"/>
          <a:stretch>
            <a:fillRect/>
          </a:stretch>
        </p:blipFill>
        <p:spPr>
          <a:xfrm>
            <a:off x="25032718" y="10542984"/>
            <a:ext cx="8460602" cy="28731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7" name="Group"/>
          <p:cNvGrpSpPr/>
          <p:nvPr/>
        </p:nvGrpSpPr>
        <p:grpSpPr>
          <a:xfrm>
            <a:off x="8463021" y="2260516"/>
            <a:ext cx="7457959" cy="9194968"/>
            <a:chOff x="0" y="0"/>
            <a:chExt cx="7457957" cy="9194967"/>
          </a:xfrm>
        </p:grpSpPr>
        <p:pic>
          <p:nvPicPr>
            <p:cNvPr id="385" name="EF032491-9F8D-481F-89C3-EE0E880362D5-L0-001.jpeg" descr="EF032491-9F8D-481F-89C3-EE0E880362D5-L0-001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34311" y="-1"/>
              <a:ext cx="7189536" cy="71895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6" name="699A7DCC-8C41-41F5-BDED-E1000805EAD6-L0-001.jpeg" descr="699A7DCC-8C41-41F5-BDED-E1000805EAD6-L0-001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9758" t="0" r="0" b="0"/>
            <a:stretch>
              <a:fillRect/>
            </a:stretch>
          </p:blipFill>
          <p:spPr>
            <a:xfrm>
              <a:off x="-1" y="7189533"/>
              <a:ext cx="7457958" cy="20054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raduation Plan"/>
          <p:cNvSpPr txBox="1"/>
          <p:nvPr>
            <p:ph type="title" idx="4294967295"/>
          </p:nvPr>
        </p:nvSpPr>
        <p:spPr>
          <a:xfrm>
            <a:off x="16181156" y="11580814"/>
            <a:ext cx="4685967" cy="797318"/>
          </a:xfrm>
          <a:prstGeom prst="rect">
            <a:avLst/>
          </a:prstGeom>
        </p:spPr>
        <p:txBody>
          <a:bodyPr/>
          <a:lstStyle>
            <a:lvl1pPr defTabSz="338454">
              <a:defRPr sz="45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Graduation Plan</a:t>
            </a:r>
          </a:p>
        </p:txBody>
      </p:sp>
      <p:pic>
        <p:nvPicPr>
          <p:cNvPr id="390" name="71106108-20EB-49D5-B2FB-AF8B16EAB53F-L0-001.png" descr="71106108-20EB-49D5-B2FB-AF8B16EAB53F-L0-001.png"/>
          <p:cNvPicPr>
            <a:picLocks noChangeAspect="1"/>
          </p:cNvPicPr>
          <p:nvPr/>
        </p:nvPicPr>
        <p:blipFill>
          <a:blip r:embed="rId2">
            <a:extLst/>
          </a:blip>
          <a:srcRect l="8857" t="3319" r="8857" b="19814"/>
          <a:stretch>
            <a:fillRect/>
          </a:stretch>
        </p:blipFill>
        <p:spPr>
          <a:xfrm>
            <a:off x="13938100" y="0"/>
            <a:ext cx="8460603" cy="10542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71106108-20EB-49D5-B2FB-AF8B16EAB53F-L0-001.png" descr="71106108-20EB-49D5-B2FB-AF8B16EAB53F-L0-001.png"/>
          <p:cNvPicPr>
            <a:picLocks noChangeAspect="1"/>
          </p:cNvPicPr>
          <p:nvPr/>
        </p:nvPicPr>
        <p:blipFill>
          <a:blip r:embed="rId2">
            <a:extLst/>
          </a:blip>
          <a:srcRect l="8857" t="79052" r="8857" b="0"/>
          <a:stretch>
            <a:fillRect/>
          </a:stretch>
        </p:blipFill>
        <p:spPr>
          <a:xfrm>
            <a:off x="13938100" y="10542984"/>
            <a:ext cx="8460603" cy="28731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4" name="Group"/>
          <p:cNvGrpSpPr/>
          <p:nvPr/>
        </p:nvGrpSpPr>
        <p:grpSpPr>
          <a:xfrm>
            <a:off x="4617118" y="3698440"/>
            <a:ext cx="5125382" cy="6319121"/>
            <a:chOff x="0" y="0"/>
            <a:chExt cx="5125381" cy="6319119"/>
          </a:xfrm>
        </p:grpSpPr>
        <p:pic>
          <p:nvPicPr>
            <p:cNvPr id="392" name="EF032491-9F8D-481F-89C3-EE0E880362D5-L0-001.jpeg" descr="EF032491-9F8D-481F-89C3-EE0E880362D5-L0-001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2302" y="0"/>
              <a:ext cx="4940915" cy="49409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3" name="699A7DCC-8C41-41F5-BDED-E1000805EAD6-L0-001.jpeg" descr="699A7DCC-8C41-41F5-BDED-E1000805EAD6-L0-001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9758" t="0" r="0" b="0"/>
            <a:stretch>
              <a:fillRect/>
            </a:stretch>
          </p:blipFill>
          <p:spPr>
            <a:xfrm>
              <a:off x="0" y="4940911"/>
              <a:ext cx="5125382" cy="13782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71106108-20EB-49D5-B2FB-AF8B16EAB53F-L0-001.png" descr="71106108-20EB-49D5-B2FB-AF8B16EAB53F-L0-001.png"/>
          <p:cNvPicPr>
            <a:picLocks noChangeAspect="1"/>
          </p:cNvPicPr>
          <p:nvPr/>
        </p:nvPicPr>
        <p:blipFill>
          <a:blip r:embed="rId2">
            <a:extLst/>
          </a:blip>
          <a:srcRect l="8857" t="79052" r="8856" b="0"/>
          <a:stretch>
            <a:fillRect/>
          </a:stretch>
        </p:blipFill>
        <p:spPr>
          <a:xfrm>
            <a:off x="157955" y="4509665"/>
            <a:ext cx="24068180" cy="8173217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Graduation Plan"/>
          <p:cNvSpPr txBox="1"/>
          <p:nvPr>
            <p:ph type="title" idx="4294967295"/>
          </p:nvPr>
        </p:nvSpPr>
        <p:spPr>
          <a:xfrm>
            <a:off x="5736683" y="1350710"/>
            <a:ext cx="12910634" cy="234833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Graduation Plan</a:t>
            </a:r>
          </a:p>
        </p:txBody>
      </p:sp>
      <p:grpSp>
        <p:nvGrpSpPr>
          <p:cNvPr id="400" name="Group"/>
          <p:cNvGrpSpPr/>
          <p:nvPr/>
        </p:nvGrpSpPr>
        <p:grpSpPr>
          <a:xfrm>
            <a:off x="1703349" y="1084059"/>
            <a:ext cx="3009218" cy="3710087"/>
            <a:chOff x="0" y="0"/>
            <a:chExt cx="3009217" cy="3710086"/>
          </a:xfrm>
        </p:grpSpPr>
        <p:pic>
          <p:nvPicPr>
            <p:cNvPr id="398" name="EF032491-9F8D-481F-89C3-EE0E880362D5-L0-001.jpeg" descr="EF032491-9F8D-481F-89C3-EE0E880362D5-L0-001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4193" y="0"/>
              <a:ext cx="2900913" cy="29009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9" name="699A7DCC-8C41-41F5-BDED-E1000805EAD6-L0-001.jpeg" descr="699A7DCC-8C41-41F5-BDED-E1000805EAD6-L0-001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9758" t="0" r="0" b="0"/>
            <a:stretch>
              <a:fillRect/>
            </a:stretch>
          </p:blipFill>
          <p:spPr>
            <a:xfrm>
              <a:off x="0" y="2900910"/>
              <a:ext cx="3009218" cy="8091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The very minute secured credit card consumers turn super-prime…"/>
          <p:cNvSpPr txBox="1"/>
          <p:nvPr>
            <p:ph type="title" idx="4294967295"/>
          </p:nvPr>
        </p:nvSpPr>
        <p:spPr>
          <a:xfrm>
            <a:off x="763751" y="490857"/>
            <a:ext cx="22856498" cy="78953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The very minute secured credit card consumers turn super-prime…</a:t>
            </a:r>
          </a:p>
        </p:txBody>
      </p:sp>
      <p:sp>
        <p:nvSpPr>
          <p:cNvPr id="403" name="they get a mailer from Chase"/>
          <p:cNvSpPr txBox="1"/>
          <p:nvPr/>
        </p:nvSpPr>
        <p:spPr>
          <a:xfrm>
            <a:off x="24323652" y="9237464"/>
            <a:ext cx="18427701" cy="180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1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they get a mailer from Chase</a:t>
            </a:r>
          </a:p>
        </p:txBody>
      </p:sp>
      <p:sp>
        <p:nvSpPr>
          <p:cNvPr id="404" name="Source: Jorge Esteban, Visa, VP of Community Financial Institutions, AOBA Conference 2023"/>
          <p:cNvSpPr txBox="1"/>
          <p:nvPr/>
        </p:nvSpPr>
        <p:spPr>
          <a:xfrm>
            <a:off x="264030" y="12961861"/>
            <a:ext cx="12426062" cy="436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solidFill>
                  <a:srgbClr val="929292"/>
                </a:solidFill>
              </a:defRPr>
            </a:lvl1pPr>
          </a:lstStyle>
          <a:p>
            <a:pPr/>
            <a:r>
              <a:t>Source: Jorge Esteban, Visa, VP of Community Financial Institutions, AOBA Conference 2023</a:t>
            </a:r>
          </a:p>
        </p:txBody>
      </p:sp>
      <p:sp>
        <p:nvSpPr>
          <p:cNvPr id="405" name="they get a mailer from Chase"/>
          <p:cNvSpPr txBox="1"/>
          <p:nvPr/>
        </p:nvSpPr>
        <p:spPr>
          <a:xfrm>
            <a:off x="25811924" y="9237464"/>
            <a:ext cx="18427701" cy="180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1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they get a mailer from Chase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The very minute secured credit card consumers turn super-prime…"/>
          <p:cNvSpPr txBox="1"/>
          <p:nvPr>
            <p:ph type="title" idx="4294967295"/>
          </p:nvPr>
        </p:nvSpPr>
        <p:spPr>
          <a:xfrm>
            <a:off x="763751" y="490857"/>
            <a:ext cx="22856498" cy="78953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The very minute secured credit card consumers turn super-prime…</a:t>
            </a:r>
          </a:p>
        </p:txBody>
      </p:sp>
      <p:sp>
        <p:nvSpPr>
          <p:cNvPr id="408" name="they get a mailer from Chase"/>
          <p:cNvSpPr txBox="1"/>
          <p:nvPr/>
        </p:nvSpPr>
        <p:spPr>
          <a:xfrm>
            <a:off x="2978149" y="9388716"/>
            <a:ext cx="18427701" cy="180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1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they get a mailer from Chase</a:t>
            </a:r>
          </a:p>
        </p:txBody>
      </p:sp>
      <p:sp>
        <p:nvSpPr>
          <p:cNvPr id="409" name="Source: Jorge Esteban, Visa, VP of Community Financial Institutions, AOBA Conference 2023"/>
          <p:cNvSpPr txBox="1"/>
          <p:nvPr/>
        </p:nvSpPr>
        <p:spPr>
          <a:xfrm>
            <a:off x="264030" y="12961861"/>
            <a:ext cx="12426062" cy="436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solidFill>
                  <a:srgbClr val="929292"/>
                </a:solidFill>
              </a:defRPr>
            </a:lvl1pPr>
          </a:lstStyle>
          <a:p>
            <a:pPr/>
            <a:r>
              <a:t>Source: Jorge Esteban, Visa, VP of Community Financial Institutions, AOBA Conference 2023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KBW_Deposit_Slide.jpg" descr="KBW_Deposit_Slid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7973"/>
            <a:ext cx="24384001" cy="13620054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Circle"/>
          <p:cNvSpPr/>
          <p:nvPr/>
        </p:nvSpPr>
        <p:spPr>
          <a:xfrm>
            <a:off x="11366500" y="6032500"/>
            <a:ext cx="1905000" cy="1905000"/>
          </a:xfrm>
          <a:prstGeom prst="ellipse">
            <a:avLst/>
          </a:prstGeom>
          <a:solidFill>
            <a:schemeClr val="accent1">
              <a:lumOff val="13529"/>
              <a:alpha val="0"/>
            </a:schemeClr>
          </a:solidFill>
          <a:ln w="12700">
            <a:solidFill>
              <a:srgbClr val="E22400">
                <a:alpha val="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1" name="Oval"/>
          <p:cNvSpPr/>
          <p:nvPr/>
        </p:nvSpPr>
        <p:spPr>
          <a:xfrm>
            <a:off x="18035393" y="2373681"/>
            <a:ext cx="4782223" cy="1905001"/>
          </a:xfrm>
          <a:prstGeom prst="ellipse">
            <a:avLst/>
          </a:prstGeom>
          <a:ln w="63500">
            <a:solidFill>
              <a:srgbClr val="E224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2" name="Oval"/>
          <p:cNvSpPr/>
          <p:nvPr/>
        </p:nvSpPr>
        <p:spPr>
          <a:xfrm>
            <a:off x="15960765" y="8294701"/>
            <a:ext cx="4706506" cy="1193267"/>
          </a:xfrm>
          <a:prstGeom prst="ellipse">
            <a:avLst/>
          </a:prstGeom>
          <a:ln w="63500">
            <a:solidFill>
              <a:srgbClr val="E224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The Lord of the Ring"/>
          <p:cNvSpPr txBox="1"/>
          <p:nvPr>
            <p:ph type="title" idx="4294967295"/>
          </p:nvPr>
        </p:nvSpPr>
        <p:spPr>
          <a:xfrm>
            <a:off x="1702613" y="2345142"/>
            <a:ext cx="20978774" cy="902571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Be the card above all cards…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F87D7930-538D-4FE8-BF73-0898019F1F7E-L0-001.png" descr="F87D7930-538D-4FE8-BF73-0898019F1F7E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66928" y="1732927"/>
            <a:ext cx="10250145" cy="102501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https://www.mckinsey.com/industries/financial-services/our-insights/banking-matters/consumer-trends-in-digital-payments"/>
          <p:cNvSpPr txBox="1"/>
          <p:nvPr/>
        </p:nvSpPr>
        <p:spPr>
          <a:xfrm>
            <a:off x="-2" y="13045484"/>
            <a:ext cx="15463509" cy="399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>
                <a:solidFill>
                  <a:srgbClr val="5E5E5E"/>
                </a:solidFill>
              </a:defRPr>
            </a:lvl1pPr>
          </a:lstStyle>
          <a:p>
            <a:pPr/>
            <a:r>
              <a:t>https://www.mckinsey.com/industries/financial-services/our-insights/banking-matters/consumer-trends-in-digital-payments</a:t>
            </a:r>
          </a:p>
        </p:txBody>
      </p:sp>
      <p:sp>
        <p:nvSpPr>
          <p:cNvPr id="416" name="90% of Americans now use digital payments"/>
          <p:cNvSpPr txBox="1"/>
          <p:nvPr>
            <p:ph type="title" idx="4294967295"/>
          </p:nvPr>
        </p:nvSpPr>
        <p:spPr>
          <a:xfrm>
            <a:off x="1166603" y="5546649"/>
            <a:ext cx="22050794" cy="2622700"/>
          </a:xfrm>
          <a:prstGeom prst="rect">
            <a:avLst/>
          </a:prstGeom>
        </p:spPr>
        <p:txBody>
          <a:bodyPr/>
          <a:lstStyle>
            <a:lvl1pPr defTabSz="635634">
              <a:defRPr sz="8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90% of Americans now use digital payments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https://www.mckinsey.com/industries/financial-services/our-insights/banking-matters/consumer-trends-in-digital-payments"/>
          <p:cNvSpPr txBox="1"/>
          <p:nvPr/>
        </p:nvSpPr>
        <p:spPr>
          <a:xfrm>
            <a:off x="132605" y="13391325"/>
            <a:ext cx="12059395" cy="324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00">
                <a:solidFill>
                  <a:srgbClr val="000000"/>
                </a:solidFill>
              </a:defRPr>
            </a:lvl1pPr>
          </a:lstStyle>
          <a:p>
            <a:pPr/>
            <a:r>
              <a:t>https://www.mckinsey.com/industries/financial-services/our-insights/banking-matters/consumer-trends-in-digital-payments</a:t>
            </a:r>
          </a:p>
        </p:txBody>
      </p:sp>
      <p:pic>
        <p:nvPicPr>
          <p:cNvPr id="419" name="67F53720-0D8C-4944-AB6D-4EFACDF60954-L0-001.png" descr="67F53720-0D8C-4944-AB6D-4EFACDF60954-L0-001.png"/>
          <p:cNvPicPr>
            <a:picLocks noChangeAspect="1"/>
          </p:cNvPicPr>
          <p:nvPr/>
        </p:nvPicPr>
        <p:blipFill>
          <a:blip r:embed="rId2">
            <a:extLst/>
          </a:blip>
          <a:srcRect l="9490" t="7179" r="9490" b="9472"/>
          <a:stretch>
            <a:fillRect/>
          </a:stretch>
        </p:blipFill>
        <p:spPr>
          <a:xfrm>
            <a:off x="4180469" y="0"/>
            <a:ext cx="17006035" cy="131145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https://www.mckinsey.com/industries/financial-services/our-insights/banking-matters/consumer-trends-in-digital-payments"/>
          <p:cNvSpPr txBox="1"/>
          <p:nvPr/>
        </p:nvSpPr>
        <p:spPr>
          <a:xfrm>
            <a:off x="-2" y="13045484"/>
            <a:ext cx="15463509" cy="399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>
                <a:solidFill>
                  <a:srgbClr val="5E5E5E"/>
                </a:solidFill>
              </a:defRPr>
            </a:lvl1pPr>
          </a:lstStyle>
          <a:p>
            <a:pPr/>
            <a:r>
              <a:t>https://www.mckinsey.com/industries/financial-services/our-insights/banking-matters/consumer-trends-in-digital-payments</a:t>
            </a:r>
          </a:p>
        </p:txBody>
      </p:sp>
      <p:sp>
        <p:nvSpPr>
          <p:cNvPr id="422" name="30% intend to use 3 or more digital wallets"/>
          <p:cNvSpPr txBox="1"/>
          <p:nvPr>
            <p:ph type="title" idx="4294967295"/>
          </p:nvPr>
        </p:nvSpPr>
        <p:spPr>
          <a:xfrm>
            <a:off x="1593489" y="5745864"/>
            <a:ext cx="21197022" cy="2224272"/>
          </a:xfrm>
          <a:prstGeom prst="rect">
            <a:avLst/>
          </a:prstGeom>
        </p:spPr>
        <p:txBody>
          <a:bodyPr/>
          <a:lstStyle>
            <a:lvl1pPr defTabSz="643888">
              <a:defRPr sz="87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30% intend to use 3 or more digital wallets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6F0B0038-6C8B-4F62-A13F-87F222798C10-L0-001.jpeg" descr="6F0B0038-6C8B-4F62-A13F-87F222798C10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5334000" y="-2286001"/>
            <a:ext cx="13716000" cy="18288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3A3023AD-2CBC-4322-8BB0-1C02661FB426-L0-001.jpeg" descr="3A3023AD-2CBC-4322-8BB0-1C02661FB426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13780709" y="-138028"/>
            <a:ext cx="9532269" cy="1270969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7" name="0A6ACF92-326B-47EC-A867-B7587D87F201-L0-001.jpeg" descr="0A6ACF92-326B-47EC-A867-B7587D87F201-L0-00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200000">
            <a:off x="416971" y="-138028"/>
            <a:ext cx="9532268" cy="127096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D11AE466-8DB4-4A23-8320-F5478A19DE00-L0-001.jpeg" descr="D11AE466-8DB4-4A23-8320-F5478A19DE00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11087">
            <a:off x="5183065" y="-2300374"/>
            <a:ext cx="14017870" cy="186787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Every app can’t be a wallet"/>
          <p:cNvSpPr txBox="1"/>
          <p:nvPr>
            <p:ph type="title" idx="4294967295"/>
          </p:nvPr>
        </p:nvSpPr>
        <p:spPr>
          <a:xfrm>
            <a:off x="1593489" y="5745864"/>
            <a:ext cx="21197022" cy="22242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Every app can’t be a wallet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CB855D0A-3EF1-4E88-8215-487168F22C6E-L0-001.jpeg" descr="CB855D0A-3EF1-4E88-8215-487168F22C6E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1550" y="0"/>
            <a:ext cx="224409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Screen Shot 2023-04-18 at 12.42.16 AM.png" descr="Screen Shot 2023-04-18 at 12.42.16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4151" y="677103"/>
            <a:ext cx="22335698" cy="12361794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Oval"/>
          <p:cNvSpPr/>
          <p:nvPr/>
        </p:nvSpPr>
        <p:spPr>
          <a:xfrm>
            <a:off x="8555704" y="7280102"/>
            <a:ext cx="14473918" cy="1905001"/>
          </a:xfrm>
          <a:prstGeom prst="ellipse">
            <a:avLst/>
          </a:prstGeom>
          <a:ln w="63500">
            <a:solidFill>
              <a:srgbClr val="E224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AAF2111E-7D50-4FB1-B961-FADD05672FAF-L0-001.jpeg" descr="AAF2111E-7D50-4FB1-B961-FADD05672FAF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94011"/>
            <a:ext cx="24384000" cy="131279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CF039921-F22F-42E9-8225-D731F1A7256D-L0-001.jpeg" descr="CF039921-F22F-42E9-8225-D731F1A7256D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6490" y="521111"/>
            <a:ext cx="22771019" cy="126737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6258" y="415870"/>
            <a:ext cx="23471484" cy="128842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“Payments should be considered the 5th P of marketing”…"/>
          <p:cNvSpPr txBox="1"/>
          <p:nvPr>
            <p:ph type="title" idx="4294967295"/>
          </p:nvPr>
        </p:nvSpPr>
        <p:spPr>
          <a:xfrm>
            <a:off x="14392403" y="3182280"/>
            <a:ext cx="5995625" cy="7351440"/>
          </a:xfrm>
          <a:prstGeom prst="rect">
            <a:avLst/>
          </a:prstGeom>
        </p:spPr>
        <p:txBody>
          <a:bodyPr/>
          <a:lstStyle/>
          <a:p>
            <a:pPr defTabSz="495300">
              <a:defRPr sz="6700">
                <a:solidFill>
                  <a:srgbClr val="5E5E5E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“Payments should be considered the 5th P of marketing”</a:t>
            </a:r>
          </a:p>
          <a:p>
            <a:pPr defTabSz="495300">
              <a:defRPr sz="6700">
                <a:solidFill>
                  <a:srgbClr val="5E5E5E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 defTabSz="495300">
              <a:defRPr sz="6700">
                <a:solidFill>
                  <a:srgbClr val="5E5E5E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- Ron Shevlin</a:t>
            </a:r>
          </a:p>
        </p:txBody>
      </p:sp>
      <p:sp>
        <p:nvSpPr>
          <p:cNvPr id="442" name="Product…"/>
          <p:cNvSpPr txBox="1"/>
          <p:nvPr/>
        </p:nvSpPr>
        <p:spPr>
          <a:xfrm>
            <a:off x="4021373" y="2345142"/>
            <a:ext cx="8058365" cy="9025716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>
              <a:defRPr b="0" sz="11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Product</a:t>
            </a:r>
          </a:p>
          <a:p>
            <a:pPr>
              <a:defRPr b="0" sz="11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Price</a:t>
            </a:r>
          </a:p>
          <a:p>
            <a:pPr>
              <a:defRPr b="0" sz="11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Place</a:t>
            </a:r>
          </a:p>
          <a:p>
            <a:pPr>
              <a:defRPr b="0" sz="11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Promotion</a:t>
            </a:r>
          </a:p>
          <a:p>
            <a:pPr>
              <a:defRPr sz="1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Payments</a:t>
            </a:r>
            <a:r>
              <a:rPr b="0">
                <a:latin typeface="Helvetica Light"/>
                <a:ea typeface="Helvetica Light"/>
                <a:cs typeface="Helvetica Light"/>
                <a:sym typeface="Helvetica Light"/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2P…"/>
          <p:cNvSpPr txBox="1"/>
          <p:nvPr/>
        </p:nvSpPr>
        <p:spPr>
          <a:xfrm>
            <a:off x="2860370" y="3243532"/>
            <a:ext cx="11039903" cy="7968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defTabSz="742950">
              <a:defRPr b="0" sz="85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P2P</a:t>
            </a:r>
          </a:p>
          <a:p>
            <a:pPr defTabSz="742950">
              <a:defRPr b="0" sz="85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Retailer Apps</a:t>
            </a:r>
          </a:p>
          <a:p>
            <a:pPr defTabSz="742950">
              <a:defRPr b="0" sz="85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Device wallets</a:t>
            </a:r>
          </a:p>
          <a:p>
            <a:pPr defTabSz="742950">
              <a:defRPr b="0" sz="85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BNPL</a:t>
            </a:r>
          </a:p>
          <a:p>
            <a:pPr defTabSz="742950">
              <a:defRPr b="0" sz="85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Online/In-App </a:t>
            </a:r>
          </a:p>
          <a:p>
            <a:pPr defTabSz="742950">
              <a:defRPr b="0" sz="85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In-store purchases </a:t>
            </a:r>
          </a:p>
        </p:txBody>
      </p:sp>
      <p:sp>
        <p:nvSpPr>
          <p:cNvPr id="445" name="Digital Payment Segment Strategies"/>
          <p:cNvSpPr txBox="1"/>
          <p:nvPr/>
        </p:nvSpPr>
        <p:spPr>
          <a:xfrm>
            <a:off x="-436861" y="837317"/>
            <a:ext cx="25257722" cy="153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8300">
                <a:solidFill>
                  <a:schemeClr val="accent1">
                    <a:hueOff val="118245"/>
                    <a:lumOff val="-11372"/>
                  </a:schemeClr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Digital Payment Segment Strategies</a:t>
            </a:r>
          </a:p>
        </p:txBody>
      </p:sp>
      <p:grpSp>
        <p:nvGrpSpPr>
          <p:cNvPr id="474" name="Group"/>
          <p:cNvGrpSpPr/>
          <p:nvPr/>
        </p:nvGrpSpPr>
        <p:grpSpPr>
          <a:xfrm>
            <a:off x="14636582" y="3641278"/>
            <a:ext cx="6887050" cy="7571129"/>
            <a:chOff x="0" y="0"/>
            <a:chExt cx="6887049" cy="7571128"/>
          </a:xfrm>
        </p:grpSpPr>
        <p:grpSp>
          <p:nvGrpSpPr>
            <p:cNvPr id="449" name="Group"/>
            <p:cNvGrpSpPr/>
            <p:nvPr/>
          </p:nvGrpSpPr>
          <p:grpSpPr>
            <a:xfrm>
              <a:off x="1184635" y="5131603"/>
              <a:ext cx="4517778" cy="974138"/>
              <a:chOff x="0" y="0"/>
              <a:chExt cx="4517776" cy="974137"/>
            </a:xfrm>
          </p:grpSpPr>
          <p:pic>
            <p:nvPicPr>
              <p:cNvPr id="446" name="DCB670B1-0243-4A77-A14F-D969B40ED5EA-L0-001.png" descr="DCB670B1-0243-4A77-A14F-D969B40ED5EA-L0-001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-1" y="72467"/>
                <a:ext cx="897697" cy="88512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47" name="3AD6BFA4-DA9B-4959-9728-32B9F415F966-L0-001.png" descr="3AD6BFA4-DA9B-4959-9728-32B9F415F966-L0-001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257202" y="0"/>
                <a:ext cx="855757" cy="97413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48" name="image43.png" descr="image43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2472468" y="293193"/>
                <a:ext cx="2045308" cy="3877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53" name="Group"/>
            <p:cNvGrpSpPr/>
            <p:nvPr/>
          </p:nvGrpSpPr>
          <p:grpSpPr>
            <a:xfrm>
              <a:off x="812105" y="-1"/>
              <a:ext cx="5262841" cy="791184"/>
              <a:chOff x="0" y="0"/>
              <a:chExt cx="5262840" cy="791182"/>
            </a:xfrm>
          </p:grpSpPr>
          <p:pic>
            <p:nvPicPr>
              <p:cNvPr id="450" name="image43.png" descr="image43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187325"/>
                <a:ext cx="2088078" cy="39583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51" name="2C809146-926C-4D51-9943-0D9292F14FBB-L0-001.png" descr="2C809146-926C-4D51-9943-0D9292F14FBB-L0-001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27720" t="16205" r="27287" b="16205"/>
              <a:stretch>
                <a:fillRect/>
              </a:stretch>
            </p:blipFill>
            <p:spPr>
              <a:xfrm>
                <a:off x="2404774" y="-1"/>
                <a:ext cx="790015" cy="79118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52" name="A3A1228E-676B-4A96-A7DC-59540C9C4A2E-L0-001.png" descr="A3A1228E-676B-4A96-A7DC-59540C9C4A2E-L0-001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21022" t="22714" r="22259" b="33982"/>
              <a:stretch>
                <a:fillRect/>
              </a:stretch>
            </p:blipFill>
            <p:spPr>
              <a:xfrm>
                <a:off x="3511767" y="0"/>
                <a:ext cx="1751074" cy="7703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56" name="Group"/>
            <p:cNvGrpSpPr/>
            <p:nvPr/>
          </p:nvGrpSpPr>
          <p:grpSpPr>
            <a:xfrm>
              <a:off x="2269402" y="2594300"/>
              <a:ext cx="2348246" cy="992392"/>
              <a:chOff x="0" y="0"/>
              <a:chExt cx="2348245" cy="992391"/>
            </a:xfrm>
          </p:grpSpPr>
          <p:pic>
            <p:nvPicPr>
              <p:cNvPr id="454" name="FFB084EB-73BF-4377-9DE4-3D002B7045BF-L0-001.jpeg" descr="FFB084EB-73BF-4377-9DE4-3D002B7045BF-L0-001.jpe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31652" t="15294" r="31652" b="15294"/>
              <a:stretch>
                <a:fillRect/>
              </a:stretch>
            </p:blipFill>
            <p:spPr>
              <a:xfrm>
                <a:off x="0" y="0"/>
                <a:ext cx="999336" cy="9923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55" name="E37CBD69-CEC0-46A8-88C4-C55BE25F162A-L0-001.png" descr="E37CBD69-CEC0-46A8-88C4-C55BE25F162A-L0-001.pn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5299" t="11814" r="5298" b="11814"/>
              <a:stretch>
                <a:fillRect/>
              </a:stretch>
            </p:blipFill>
            <p:spPr>
              <a:xfrm>
                <a:off x="1271027" y="36115"/>
                <a:ext cx="1077219" cy="9202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62" name="Group"/>
            <p:cNvGrpSpPr/>
            <p:nvPr/>
          </p:nvGrpSpPr>
          <p:grpSpPr>
            <a:xfrm>
              <a:off x="-1" y="6459531"/>
              <a:ext cx="6887051" cy="1111598"/>
              <a:chOff x="0" y="0"/>
              <a:chExt cx="6887049" cy="1111597"/>
            </a:xfrm>
          </p:grpSpPr>
          <p:pic>
            <p:nvPicPr>
              <p:cNvPr id="457" name="7D061991-6AF0-4828-A84E-FDCEF25F0360-L0-001.png" descr="7D061991-6AF0-4828-A84E-FDCEF25F0360-L0-001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2438564" y="25"/>
                <a:ext cx="1111571" cy="111157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58" name="AEC85024-B83E-4FD4-A3D0-C6F005D66997-L0-001.png" descr="AEC85024-B83E-4FD4-A3D0-C6F005D66997-L0-001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3873018" y="158578"/>
                <a:ext cx="1690940" cy="79474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59" name="D8677612-88F2-487B-BF4C-F13E0A12CE0A-L0-001.jpeg" descr="D8677612-88F2-487B-BF4C-F13E0A12CE0A-L0-001.jpe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0" y="1859"/>
                <a:ext cx="1058440" cy="10960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60" name="B9C76E0B-8405-4D1E-8C77-C27105C72F30-L0-001.jpeg" descr="B9C76E0B-8405-4D1E-8C77-C27105C72F30-L0-001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22907" t="17947" r="22907" b="25126"/>
              <a:stretch>
                <a:fillRect/>
              </a:stretch>
            </p:blipFill>
            <p:spPr>
              <a:xfrm>
                <a:off x="1303777" y="158578"/>
                <a:ext cx="818227" cy="61715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61" name="3F34980B-25E1-4BB3-8D2B-4F8A3E87D21D-L0-001.jpeg" descr="3F34980B-25E1-4BB3-8D2B-4F8A3E87D21D-L0-001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6708" t="5031" r="6709" b="5030"/>
              <a:stretch>
                <a:fillRect/>
              </a:stretch>
            </p:blipFill>
            <p:spPr>
              <a:xfrm>
                <a:off x="5828354" y="0"/>
                <a:ext cx="1058696" cy="109971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69" name="Group"/>
            <p:cNvGrpSpPr/>
            <p:nvPr/>
          </p:nvGrpSpPr>
          <p:grpSpPr>
            <a:xfrm>
              <a:off x="943088" y="1264460"/>
              <a:ext cx="5000876" cy="1129771"/>
              <a:chOff x="0" y="0"/>
              <a:chExt cx="5000875" cy="1129770"/>
            </a:xfrm>
          </p:grpSpPr>
          <p:pic>
            <p:nvPicPr>
              <p:cNvPr id="463" name="E64A3B6F-52D9-4042-8216-DBD031CD7DE2-L0-001.jpeg" descr="E64A3B6F-52D9-4042-8216-DBD031CD7DE2-L0-001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1077" t="17575" r="37041" b="11184"/>
              <a:stretch>
                <a:fillRect/>
              </a:stretch>
            </p:blipFill>
            <p:spPr>
              <a:xfrm>
                <a:off x="0" y="-1"/>
                <a:ext cx="1898653" cy="11297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64" name="1B2F5868-A497-45FC-9254-AC469CAAFF3F-L0-001.png" descr="1B2F5868-A497-45FC-9254-AC469CAAFF3F-L0-001.pn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2103041" y="85372"/>
                <a:ext cx="783940" cy="78394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65" name="image61.png" descr="image61.png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tretch>
                <a:fillRect/>
              </a:stretch>
            </p:blipFill>
            <p:spPr>
              <a:xfrm>
                <a:off x="3220547" y="66316"/>
                <a:ext cx="766549" cy="8029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468" name="Group"/>
              <p:cNvGrpSpPr/>
              <p:nvPr/>
            </p:nvGrpSpPr>
            <p:grpSpPr>
              <a:xfrm>
                <a:off x="4281109" y="20660"/>
                <a:ext cx="719767" cy="894307"/>
                <a:chOff x="0" y="0"/>
                <a:chExt cx="719766" cy="894306"/>
              </a:xfrm>
            </p:grpSpPr>
            <p:pic>
              <p:nvPicPr>
                <p:cNvPr id="466" name="image67.png" descr="image67.png"/>
                <p:cNvPicPr>
                  <a:picLocks noChangeAspect="1"/>
                </p:cNvPicPr>
                <p:nvPr/>
              </p:nvPicPr>
              <p:blipFill>
                <a:blip r:embed="rId17">
                  <a:extLst/>
                </a:blip>
                <a:srcRect l="30556" t="0" r="31953" b="28051"/>
                <a:stretch>
                  <a:fillRect/>
                </a:stretch>
              </p:blipFill>
              <p:spPr>
                <a:xfrm>
                  <a:off x="0" y="-1"/>
                  <a:ext cx="681504" cy="68328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467" name="image67.png" descr="image67.png"/>
                <p:cNvPicPr>
                  <a:picLocks noChangeAspect="1"/>
                </p:cNvPicPr>
                <p:nvPr/>
              </p:nvPicPr>
              <p:blipFill>
                <a:blip r:embed="rId17">
                  <a:extLst/>
                </a:blip>
                <a:srcRect l="24906" t="70707" r="24906" b="4974"/>
                <a:stretch>
                  <a:fillRect/>
                </a:stretch>
              </p:blipFill>
              <p:spPr>
                <a:xfrm>
                  <a:off x="0" y="712102"/>
                  <a:ext cx="719767" cy="18220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473" name="Group"/>
            <p:cNvGrpSpPr/>
            <p:nvPr/>
          </p:nvGrpSpPr>
          <p:grpSpPr>
            <a:xfrm>
              <a:off x="511567" y="3862910"/>
              <a:ext cx="5863915" cy="992392"/>
              <a:chOff x="0" y="0"/>
              <a:chExt cx="5863913" cy="992391"/>
            </a:xfrm>
          </p:grpSpPr>
          <p:pic>
            <p:nvPicPr>
              <p:cNvPr id="470" name="357CB30C-F603-4F66-B39E-40E94F2E2E44-L0-001.jpeg" descr="357CB30C-F603-4F66-B39E-40E94F2E2E44-L0-001.jpeg"/>
              <p:cNvPicPr>
                <a:picLocks noChangeAspect="1"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>
                <a:off x="-1" y="0"/>
                <a:ext cx="860520" cy="9923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71" name="92F1588F-A2B9-4C96-AFC0-5A3A525F3C4D-L0-001.jpeg" descr="92F1588F-A2B9-4C96-AFC0-5A3A525F3C4D-L0-001.jpeg"/>
              <p:cNvPicPr>
                <a:picLocks noChangeAspect="1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1152297" y="270967"/>
                <a:ext cx="2338240" cy="4505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72" name="781A531B-A456-446C-996A-FAF635521180-L0-001.jpeg" descr="781A531B-A456-446C-996A-FAF635521180-L0-001.jpeg"/>
              <p:cNvPicPr>
                <a:picLocks noChangeAspect="1"/>
              </p:cNvPicPr>
              <p:nvPr/>
            </p:nvPicPr>
            <p:blipFill>
              <a:blip r:embed="rId20">
                <a:extLst/>
              </a:blip>
              <a:srcRect l="5895" t="23434" r="11055" b="23434"/>
              <a:stretch>
                <a:fillRect/>
              </a:stretch>
            </p:blipFill>
            <p:spPr>
              <a:xfrm>
                <a:off x="3782467" y="63402"/>
                <a:ext cx="2081447" cy="8655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0" name="Group"/>
          <p:cNvGrpSpPr/>
          <p:nvPr/>
        </p:nvGrpSpPr>
        <p:grpSpPr>
          <a:xfrm>
            <a:off x="1782036" y="2070143"/>
            <a:ext cx="6756932" cy="10517413"/>
            <a:chOff x="0" y="0"/>
            <a:chExt cx="6756931" cy="10517411"/>
          </a:xfrm>
        </p:grpSpPr>
        <p:pic>
          <p:nvPicPr>
            <p:cNvPr id="476" name="8F6A8C20-43A8-4F32-B52D-FFB19043BB78-L0-001.png" descr="8F6A8C20-43A8-4F32-B52D-FFB19043BB78-L0-00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6756932" cy="15836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7" name="C1383B69-6572-4DBB-B95E-D4C6227022FD-L0-001.png" descr="C1383B69-6572-4DBB-B95E-D4C6227022FD-L0-00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839" t="21993" r="9839" b="21993"/>
            <a:stretch>
              <a:fillRect/>
            </a:stretch>
          </p:blipFill>
          <p:spPr>
            <a:xfrm>
              <a:off x="695884" y="2723478"/>
              <a:ext cx="5246633" cy="15358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8" name="38DAA2D2-A33E-4E62-AFAF-5B82912AFD92-L0-001.png" descr="38DAA2D2-A33E-4E62-AFAF-5B82912AFD92-L0-001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23225" y="5399208"/>
              <a:ext cx="5992008" cy="17986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9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23225" y="8337648"/>
              <a:ext cx="6110481" cy="21797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81" name="1. Look at transactions…"/>
          <p:cNvSpPr txBox="1"/>
          <p:nvPr>
            <p:ph type="title" idx="4294967295"/>
          </p:nvPr>
        </p:nvSpPr>
        <p:spPr>
          <a:xfrm>
            <a:off x="12394799" y="2876267"/>
            <a:ext cx="9261988" cy="7963466"/>
          </a:xfrm>
          <a:prstGeom prst="rect">
            <a:avLst/>
          </a:prstGeom>
        </p:spPr>
        <p:txBody>
          <a:bodyPr/>
          <a:lstStyle/>
          <a:p>
            <a:pPr defTabSz="520065">
              <a:defRPr sz="7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1. Look at transactions </a:t>
            </a:r>
          </a:p>
          <a:p>
            <a:pPr defTabSz="520065">
              <a:defRPr sz="7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 defTabSz="520065">
              <a:defRPr sz="7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2. Find members that don’t have their cards connected </a:t>
            </a:r>
          </a:p>
          <a:p>
            <a:pPr defTabSz="520065">
              <a:defRPr sz="7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 defTabSz="520065">
              <a:defRPr sz="7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3. Make a promo offer</a:t>
            </a:r>
          </a:p>
        </p:txBody>
      </p:sp>
      <p:grpSp>
        <p:nvGrpSpPr>
          <p:cNvPr id="486" name="Group"/>
          <p:cNvGrpSpPr/>
          <p:nvPr/>
        </p:nvGrpSpPr>
        <p:grpSpPr>
          <a:xfrm>
            <a:off x="8776723" y="13715999"/>
            <a:ext cx="14609263" cy="10626851"/>
            <a:chOff x="0" y="0"/>
            <a:chExt cx="14609261" cy="10626848"/>
          </a:xfrm>
        </p:grpSpPr>
        <p:sp>
          <p:nvSpPr>
            <p:cNvPr id="482" name="Make a purchase on AmazonPrime Day and get 5% cash back on your purchase (up to $10)!"/>
            <p:cNvSpPr txBox="1"/>
            <p:nvPr/>
          </p:nvSpPr>
          <p:spPr>
            <a:xfrm>
              <a:off x="935384" y="0"/>
              <a:ext cx="12738494" cy="22242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rmAutofit fontScale="100000" lnSpcReduction="0"/>
            </a:bodyPr>
            <a:lstStyle>
              <a:lvl1pPr defTabSz="338454">
                <a:defRPr b="0" sz="45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Make a purchase on AmazonPrime Day and get 5% cash back on your purchase (up to $10)!</a:t>
              </a:r>
            </a:p>
          </p:txBody>
        </p:sp>
        <p:sp>
          <p:nvSpPr>
            <p:cNvPr id="483" name="Stranger Things Special: Switch your card on file and get Netflix free for one month!"/>
            <p:cNvSpPr txBox="1"/>
            <p:nvPr/>
          </p:nvSpPr>
          <p:spPr>
            <a:xfrm>
              <a:off x="1415904" y="2915759"/>
              <a:ext cx="11777454" cy="22242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rmAutofit fontScale="100000" lnSpcReduction="0"/>
            </a:bodyPr>
            <a:lstStyle>
              <a:lvl1pPr defTabSz="354965">
                <a:defRPr b="0" sz="48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Stranger Things Special: Switch your card on file and get Netflix free for one month!</a:t>
              </a:r>
            </a:p>
          </p:txBody>
        </p:sp>
        <p:sp>
          <p:nvSpPr>
            <p:cNvPr id="484" name="How about an offer that’ll be music to your ears? Switch your card on file and get Spotify free for one month"/>
            <p:cNvSpPr txBox="1"/>
            <p:nvPr/>
          </p:nvSpPr>
          <p:spPr>
            <a:xfrm>
              <a:off x="0" y="5831518"/>
              <a:ext cx="14609263" cy="22242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rmAutofit fontScale="100000" lnSpcReduction="0"/>
            </a:bodyPr>
            <a:lstStyle>
              <a:lvl1pPr defTabSz="338454">
                <a:defRPr b="0" sz="45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How about an offer that’ll be music to your ears? Switch your card on file and get Spotify free for one month</a:t>
              </a:r>
            </a:p>
          </p:txBody>
        </p:sp>
        <p:sp>
          <p:nvSpPr>
            <p:cNvPr id="485" name="Manager’s Special: Make a purchase using WalMart Pay and get cash back!"/>
            <p:cNvSpPr txBox="1"/>
            <p:nvPr/>
          </p:nvSpPr>
          <p:spPr>
            <a:xfrm>
              <a:off x="462459" y="9099822"/>
              <a:ext cx="13684345" cy="15270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rmAutofit fontScale="100000" lnSpcReduction="0"/>
            </a:bodyPr>
            <a:lstStyle>
              <a:lvl1pPr defTabSz="363220">
                <a:defRPr b="0" sz="47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Manager’s Special: Make a purchase using WalMart Pay and get cash back!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2" name="Group"/>
          <p:cNvGrpSpPr/>
          <p:nvPr/>
        </p:nvGrpSpPr>
        <p:grpSpPr>
          <a:xfrm>
            <a:off x="1782036" y="2070143"/>
            <a:ext cx="6756932" cy="10517413"/>
            <a:chOff x="0" y="0"/>
            <a:chExt cx="6756931" cy="10517411"/>
          </a:xfrm>
        </p:grpSpPr>
        <p:pic>
          <p:nvPicPr>
            <p:cNvPr id="488" name="8F6A8C20-43A8-4F32-B52D-FFB19043BB78-L0-001.png" descr="8F6A8C20-43A8-4F32-B52D-FFB19043BB78-L0-00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6756932" cy="15836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9" name="C1383B69-6572-4DBB-B95E-D4C6227022FD-L0-001.png" descr="C1383B69-6572-4DBB-B95E-D4C6227022FD-L0-00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839" t="21993" r="9839" b="21993"/>
            <a:stretch>
              <a:fillRect/>
            </a:stretch>
          </p:blipFill>
          <p:spPr>
            <a:xfrm>
              <a:off x="695884" y="2723478"/>
              <a:ext cx="5246633" cy="15358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0" name="38DAA2D2-A33E-4E62-AFAF-5B82912AFD92-L0-001.png" descr="38DAA2D2-A33E-4E62-AFAF-5B82912AFD92-L0-001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23225" y="5399208"/>
              <a:ext cx="5992008" cy="17986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1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23225" y="8337648"/>
              <a:ext cx="6110481" cy="21797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93" name="1. Look at transactions…"/>
          <p:cNvSpPr txBox="1"/>
          <p:nvPr>
            <p:ph type="title" idx="4294967295"/>
          </p:nvPr>
        </p:nvSpPr>
        <p:spPr>
          <a:xfrm>
            <a:off x="12192000" y="-8945738"/>
            <a:ext cx="9261986" cy="7963467"/>
          </a:xfrm>
          <a:prstGeom prst="rect">
            <a:avLst/>
          </a:prstGeom>
        </p:spPr>
        <p:txBody>
          <a:bodyPr/>
          <a:lstStyle/>
          <a:p>
            <a:pPr defTabSz="520065">
              <a:defRPr sz="7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1. Look at transactions </a:t>
            </a:r>
          </a:p>
          <a:p>
            <a:pPr defTabSz="520065">
              <a:defRPr sz="7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 defTabSz="520065">
              <a:defRPr sz="7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2. Find members that don’t have their cards connected </a:t>
            </a:r>
          </a:p>
          <a:p>
            <a:pPr defTabSz="520065">
              <a:defRPr sz="7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 defTabSz="520065">
              <a:defRPr sz="7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3. Make a promo offer</a:t>
            </a:r>
          </a:p>
        </p:txBody>
      </p:sp>
      <p:grpSp>
        <p:nvGrpSpPr>
          <p:cNvPr id="498" name="Group"/>
          <p:cNvGrpSpPr/>
          <p:nvPr/>
        </p:nvGrpSpPr>
        <p:grpSpPr>
          <a:xfrm>
            <a:off x="8994095" y="1497330"/>
            <a:ext cx="14609266" cy="10626851"/>
            <a:chOff x="0" y="0"/>
            <a:chExt cx="14609264" cy="10626848"/>
          </a:xfrm>
        </p:grpSpPr>
        <p:sp>
          <p:nvSpPr>
            <p:cNvPr id="494" name="Make a purchase on AmazonPrime Day and get 5% cash back on your purchase (up to $10)!"/>
            <p:cNvSpPr txBox="1"/>
            <p:nvPr/>
          </p:nvSpPr>
          <p:spPr>
            <a:xfrm>
              <a:off x="935383" y="0"/>
              <a:ext cx="12738497" cy="22242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rmAutofit fontScale="100000" lnSpcReduction="0"/>
            </a:bodyPr>
            <a:lstStyle>
              <a:lvl1pPr defTabSz="338454">
                <a:defRPr b="0" sz="45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Make a purchase on AmazonPrime Day and get 5% cash back on your purchase (up to $10)!</a:t>
              </a:r>
            </a:p>
          </p:txBody>
        </p:sp>
        <p:sp>
          <p:nvSpPr>
            <p:cNvPr id="495" name="Stranger Things Special: Switch your card on file and get Netflix free for one month!"/>
            <p:cNvSpPr txBox="1"/>
            <p:nvPr/>
          </p:nvSpPr>
          <p:spPr>
            <a:xfrm>
              <a:off x="1415905" y="2915759"/>
              <a:ext cx="11777455" cy="22242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rmAutofit fontScale="100000" lnSpcReduction="0"/>
            </a:bodyPr>
            <a:lstStyle>
              <a:lvl1pPr defTabSz="354965">
                <a:defRPr b="0" sz="48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Stranger Things Special: Switch your card on file and get Netflix free for one month!</a:t>
              </a:r>
            </a:p>
          </p:txBody>
        </p:sp>
        <p:sp>
          <p:nvSpPr>
            <p:cNvPr id="496" name="How about an offer that’ll be music to your ears? Switch your card on file and get Spotify free for one month"/>
            <p:cNvSpPr txBox="1"/>
            <p:nvPr/>
          </p:nvSpPr>
          <p:spPr>
            <a:xfrm>
              <a:off x="-1" y="5831518"/>
              <a:ext cx="14609266" cy="22242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rmAutofit fontScale="100000" lnSpcReduction="0"/>
            </a:bodyPr>
            <a:lstStyle>
              <a:lvl1pPr defTabSz="338454">
                <a:defRPr b="0" sz="45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How about an offer that’ll be music to your ears? Switch your card on file and get Spotify free for one month</a:t>
              </a:r>
            </a:p>
          </p:txBody>
        </p:sp>
        <p:sp>
          <p:nvSpPr>
            <p:cNvPr id="497" name="Manager’s Special: Make a purchase using WalMart Pay and get cash back!"/>
            <p:cNvSpPr txBox="1"/>
            <p:nvPr/>
          </p:nvSpPr>
          <p:spPr>
            <a:xfrm>
              <a:off x="462459" y="9099822"/>
              <a:ext cx="13684347" cy="15270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rmAutofit fontScale="100000" lnSpcReduction="0"/>
            </a:bodyPr>
            <a:lstStyle>
              <a:lvl1pPr defTabSz="363220">
                <a:defRPr b="0" sz="47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Manager’s Special: Make a purchase using WalMart Pay and get cash back!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The Lord of the Ring"/>
          <p:cNvSpPr txBox="1"/>
          <p:nvPr>
            <p:ph type="title" idx="4294967295"/>
          </p:nvPr>
        </p:nvSpPr>
        <p:spPr>
          <a:xfrm>
            <a:off x="1702613" y="2345142"/>
            <a:ext cx="20978774" cy="902571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Being Primary Should be your Priority 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Screen Shot 2023-04-15 at 9.17.25 AM.png" descr="Screen Shot 2023-04-15 at 9.17.25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6736" y="-637011"/>
            <a:ext cx="22570528" cy="149900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Screen Shot 2023-04-15 at 9.17.57 AM.png" descr="Screen Shot 2023-04-15 at 9.17.57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6053" y="922253"/>
            <a:ext cx="22711894" cy="118714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Chase-Savings-Account-Bonus.webp" descr="Chase-Savings-Account-Bonus.webp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90220" y="1781016"/>
            <a:ext cx="16504229" cy="10153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Screen Shot 2023-04-15 at 9.18.19 AM.png" descr="Screen Shot 2023-04-15 at 9.18.19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3959" y="991730"/>
            <a:ext cx="21536082" cy="117325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Screen Shot 2023-04-15 at 9.18.33 AM.png" descr="Screen Shot 2023-04-15 at 9.18.33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0437" y="1471068"/>
            <a:ext cx="21443126" cy="107738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Screen Shot 2023-04-15 at 9.20.38 AM.png" descr="Screen Shot 2023-04-15 at 9.20.38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9066" y="875870"/>
            <a:ext cx="21745868" cy="126937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Screen Shot 2023-04-15 at 9.21.05 AM.png" descr="Screen Shot 2023-04-15 at 9.21.05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8596" y="969231"/>
            <a:ext cx="21506808" cy="117775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Our Take on Primacy…"/>
          <p:cNvSpPr txBox="1"/>
          <p:nvPr/>
        </p:nvSpPr>
        <p:spPr>
          <a:xfrm>
            <a:off x="292069" y="3441699"/>
            <a:ext cx="23799863" cy="678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spcBef>
                <a:spcPts val="1200"/>
              </a:spcBef>
              <a:defRPr sz="7500">
                <a:solidFill>
                  <a:srgbClr val="812623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Our Take on Primacy </a:t>
            </a:r>
          </a:p>
          <a:p>
            <a:pPr defTabSz="457200">
              <a:spcBef>
                <a:spcPts val="1200"/>
              </a:spcBef>
              <a:defRPr sz="4800">
                <a:solidFill>
                  <a:srgbClr val="812623"/>
                </a:solidFill>
                <a:latin typeface="Verdana"/>
                <a:ea typeface="Verdana"/>
                <a:cs typeface="Verdana"/>
                <a:sym typeface="Verdana"/>
              </a:defRPr>
            </a:pPr>
          </a:p>
          <a:p>
            <a:pPr defTabSz="457200">
              <a:spcBef>
                <a:spcPts val="1200"/>
              </a:spcBef>
              <a:defRPr sz="4800">
                <a:solidFill>
                  <a:srgbClr val="812623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b="0" sz="1200"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algn="l" defTabSz="457200">
              <a:spcBef>
                <a:spcPts val="1200"/>
              </a:spcBef>
              <a:defRPr b="0" sz="65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“Primacy is how much annual revenue is generated by a householded relationship that includes a checking account.” </a:t>
            </a:r>
            <a:endParaRPr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Screen Shot 2023-04-18 at 12.52.11 AM.png" descr="Screen Shot 2023-04-18 at 12.52.1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5864" y="674640"/>
            <a:ext cx="22892272" cy="132534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The Loyal…"/>
          <p:cNvSpPr txBox="1"/>
          <p:nvPr/>
        </p:nvSpPr>
        <p:spPr>
          <a:xfrm>
            <a:off x="549231" y="3472514"/>
            <a:ext cx="23285538" cy="554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spcBef>
                <a:spcPts val="1200"/>
              </a:spcBef>
              <a:defRPr sz="6500">
                <a:solidFill>
                  <a:srgbClr val="762D27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The Loyal </a:t>
            </a:r>
          </a:p>
          <a:p>
            <a:pPr defTabSz="457200">
              <a:spcBef>
                <a:spcPts val="1200"/>
              </a:spcBef>
              <a:defRPr sz="6500">
                <a:solidFill>
                  <a:srgbClr val="762D27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b="0">
              <a:latin typeface="Times Roman"/>
              <a:ea typeface="Times Roman"/>
              <a:cs typeface="Times Roman"/>
              <a:sym typeface="Times Roman"/>
            </a:endParaRPr>
          </a:p>
          <a:p>
            <a:pPr defTabSz="457200">
              <a:spcBef>
                <a:spcPts val="1200"/>
              </a:spcBef>
              <a:defRPr b="0" sz="65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b="1"/>
              <a:t>98% </a:t>
            </a:r>
            <a:r>
              <a:t>of your household relationship dollars come from </a:t>
            </a:r>
            <a:r>
              <a:rPr b="1"/>
              <a:t>60% </a:t>
            </a:r>
            <a:r>
              <a:t>of the checking account customers. </a:t>
            </a:r>
            <a:endParaRPr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The “Not-So” Loyal…"/>
          <p:cNvSpPr txBox="1"/>
          <p:nvPr/>
        </p:nvSpPr>
        <p:spPr>
          <a:xfrm>
            <a:off x="112902" y="4483099"/>
            <a:ext cx="24158197" cy="474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spcBef>
                <a:spcPts val="1200"/>
              </a:spcBef>
              <a:defRPr sz="6500">
                <a:solidFill>
                  <a:srgbClr val="9411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The “Not-So” Loyal</a:t>
            </a:r>
          </a:p>
          <a:p>
            <a:pPr defTabSz="457200">
              <a:spcBef>
                <a:spcPts val="1200"/>
              </a:spcBef>
              <a:defRPr sz="6500">
                <a:solidFill>
                  <a:srgbClr val="941100"/>
                </a:solidFill>
                <a:latin typeface="Verdana"/>
                <a:ea typeface="Verdana"/>
                <a:cs typeface="Verdana"/>
                <a:sym typeface="Verdana"/>
              </a:defRPr>
            </a:pPr>
          </a:p>
          <a:p>
            <a:pPr defTabSz="457200">
              <a:spcBef>
                <a:spcPts val="1200"/>
              </a:spcBef>
              <a:defRPr b="0" sz="65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b="1"/>
              <a:t>40% </a:t>
            </a:r>
            <a:r>
              <a:t>of your checking account customers have less than </a:t>
            </a:r>
            <a:r>
              <a:rPr b="1"/>
              <a:t>2% </a:t>
            </a:r>
            <a:r>
              <a:t>of your household deposits and loans. 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Screen Shot 2023-04-18 at 10.35.53 AM.png" descr="Screen Shot 2023-04-18 at 10.35.53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79258" y="11322"/>
            <a:ext cx="19025484" cy="14579311"/>
          </a:xfrm>
          <a:prstGeom prst="rect">
            <a:avLst/>
          </a:prstGeom>
          <a:ln w="12700">
            <a:miter lim="400000"/>
          </a:ln>
        </p:spPr>
      </p:pic>
      <p:sp>
        <p:nvSpPr>
          <p:cNvPr id="523" name="Circle"/>
          <p:cNvSpPr/>
          <p:nvPr/>
        </p:nvSpPr>
        <p:spPr>
          <a:xfrm>
            <a:off x="5364427" y="6862608"/>
            <a:ext cx="1270001" cy="1270001"/>
          </a:xfrm>
          <a:prstGeom prst="ellipse">
            <a:avLst/>
          </a:prstGeom>
          <a:ln w="1016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24" name="Circle"/>
          <p:cNvSpPr/>
          <p:nvPr/>
        </p:nvSpPr>
        <p:spPr>
          <a:xfrm>
            <a:off x="10346636" y="1814594"/>
            <a:ext cx="1270001" cy="1270001"/>
          </a:xfrm>
          <a:prstGeom prst="ellipse">
            <a:avLst/>
          </a:prstGeom>
          <a:ln w="1016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25" name="Circle"/>
          <p:cNvSpPr/>
          <p:nvPr/>
        </p:nvSpPr>
        <p:spPr>
          <a:xfrm>
            <a:off x="15328845" y="2203252"/>
            <a:ext cx="1270001" cy="1270001"/>
          </a:xfrm>
          <a:prstGeom prst="ellipse">
            <a:avLst/>
          </a:prstGeom>
          <a:ln w="1016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Screen Shot 2023-04-18 at 10.35.53 AM.png" descr="Screen Shot 2023-04-18 at 10.35.53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79258" y="156688"/>
            <a:ext cx="19025484" cy="14579311"/>
          </a:xfrm>
          <a:prstGeom prst="rect">
            <a:avLst/>
          </a:prstGeom>
          <a:ln w="12700">
            <a:miter lim="400000"/>
          </a:ln>
        </p:spPr>
      </p:pic>
      <p:sp>
        <p:nvSpPr>
          <p:cNvPr id="528" name="Oval"/>
          <p:cNvSpPr/>
          <p:nvPr/>
        </p:nvSpPr>
        <p:spPr>
          <a:xfrm>
            <a:off x="6783700" y="5219629"/>
            <a:ext cx="2932478" cy="3721672"/>
          </a:xfrm>
          <a:prstGeom prst="ellipse">
            <a:avLst/>
          </a:prstGeom>
          <a:ln w="635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29" name="Oval"/>
          <p:cNvSpPr/>
          <p:nvPr/>
        </p:nvSpPr>
        <p:spPr>
          <a:xfrm>
            <a:off x="12003803" y="8036240"/>
            <a:ext cx="2416168" cy="1468761"/>
          </a:xfrm>
          <a:prstGeom prst="ellipse">
            <a:avLst/>
          </a:prstGeom>
          <a:ln w="635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30" name="Oval"/>
          <p:cNvSpPr/>
          <p:nvPr/>
        </p:nvSpPr>
        <p:spPr>
          <a:xfrm>
            <a:off x="17073232" y="8135620"/>
            <a:ext cx="2714521" cy="1662488"/>
          </a:xfrm>
          <a:prstGeom prst="ellipse">
            <a:avLst/>
          </a:prstGeom>
          <a:ln w="635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8552" y="393679"/>
            <a:ext cx="23666896" cy="12928642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Oval"/>
          <p:cNvSpPr/>
          <p:nvPr/>
        </p:nvSpPr>
        <p:spPr>
          <a:xfrm>
            <a:off x="15205395" y="5017891"/>
            <a:ext cx="1844428" cy="1662709"/>
          </a:xfrm>
          <a:prstGeom prst="ellipse">
            <a:avLst/>
          </a:prstGeom>
          <a:ln w="63500">
            <a:solidFill>
              <a:srgbClr val="E224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1" name="Oval"/>
          <p:cNvSpPr/>
          <p:nvPr/>
        </p:nvSpPr>
        <p:spPr>
          <a:xfrm>
            <a:off x="10398170" y="3921445"/>
            <a:ext cx="1844428" cy="1662709"/>
          </a:xfrm>
          <a:prstGeom prst="ellipse">
            <a:avLst/>
          </a:prstGeom>
          <a:ln w="63500">
            <a:solidFill>
              <a:srgbClr val="E224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2" name="Oval"/>
          <p:cNvSpPr/>
          <p:nvPr/>
        </p:nvSpPr>
        <p:spPr>
          <a:xfrm>
            <a:off x="5590945" y="4244527"/>
            <a:ext cx="1844428" cy="1662709"/>
          </a:xfrm>
          <a:prstGeom prst="ellipse">
            <a:avLst/>
          </a:prstGeom>
          <a:ln w="63500">
            <a:solidFill>
              <a:srgbClr val="E224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3" name="Oval"/>
          <p:cNvSpPr/>
          <p:nvPr/>
        </p:nvSpPr>
        <p:spPr>
          <a:xfrm>
            <a:off x="13628986" y="10353706"/>
            <a:ext cx="2270308" cy="1662709"/>
          </a:xfrm>
          <a:prstGeom prst="ellipse">
            <a:avLst/>
          </a:prstGeom>
          <a:ln w="63500">
            <a:solidFill>
              <a:srgbClr val="E224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Screen Shot 2023-04-18 at 10.36.04 AM.png" descr="Screen Shot 2023-04-18 at 10.36.04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21420" y="90528"/>
            <a:ext cx="18082924" cy="13952974"/>
          </a:xfrm>
          <a:prstGeom prst="rect">
            <a:avLst/>
          </a:prstGeom>
          <a:ln w="12700">
            <a:miter lim="400000"/>
          </a:ln>
        </p:spPr>
      </p:pic>
      <p:sp>
        <p:nvSpPr>
          <p:cNvPr id="533" name="Oval"/>
          <p:cNvSpPr/>
          <p:nvPr/>
        </p:nvSpPr>
        <p:spPr>
          <a:xfrm>
            <a:off x="9458426" y="3239301"/>
            <a:ext cx="2932478" cy="2530286"/>
          </a:xfrm>
          <a:prstGeom prst="ellipse">
            <a:avLst/>
          </a:prstGeom>
          <a:ln w="101600">
            <a:solidFill>
              <a:schemeClr val="accent1">
                <a:lumOff val="1352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34" name="Oval"/>
          <p:cNvSpPr/>
          <p:nvPr/>
        </p:nvSpPr>
        <p:spPr>
          <a:xfrm>
            <a:off x="17812839" y="3239301"/>
            <a:ext cx="2932478" cy="2530286"/>
          </a:xfrm>
          <a:prstGeom prst="ellipse">
            <a:avLst/>
          </a:prstGeom>
          <a:ln w="1016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35" name="Arrow"/>
          <p:cNvSpPr/>
          <p:nvPr/>
        </p:nvSpPr>
        <p:spPr>
          <a:xfrm>
            <a:off x="19913102" y="11323494"/>
            <a:ext cx="222651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885" y="14256"/>
                </a:moveTo>
                <a:lnTo>
                  <a:pt x="7885" y="21600"/>
                </a:lnTo>
                <a:lnTo>
                  <a:pt x="0" y="10800"/>
                </a:lnTo>
                <a:lnTo>
                  <a:pt x="7885" y="0"/>
                </a:lnTo>
                <a:lnTo>
                  <a:pt x="7885" y="7344"/>
                </a:lnTo>
                <a:lnTo>
                  <a:pt x="21600" y="7344"/>
                </a:lnTo>
                <a:lnTo>
                  <a:pt x="21600" y="14256"/>
                </a:ln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35" grpId="3"/>
      <p:bldP build="whole" bldLvl="1" animBg="1" rev="0" advAuto="0" spid="534" grpId="2"/>
      <p:bldP build="whole" bldLvl="1" animBg="1" rev="0" advAuto="0" spid="533" grpId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The Subscription Society"/>
          <p:cNvSpPr txBox="1"/>
          <p:nvPr>
            <p:ph type="title" idx="4294967295"/>
          </p:nvPr>
        </p:nvSpPr>
        <p:spPr>
          <a:xfrm>
            <a:off x="1593489" y="5745864"/>
            <a:ext cx="21197022" cy="22242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The Subscription Society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6E8D403F-7CD5-4E09-8200-052CEF3878F6-L0-001.jpeg" descr="6E8D403F-7CD5-4E09-8200-052CEF3878F6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2197" y="1531008"/>
            <a:ext cx="15862595" cy="10653984"/>
          </a:xfrm>
          <a:prstGeom prst="rect">
            <a:avLst/>
          </a:prstGeom>
          <a:ln w="12700">
            <a:miter lim="400000"/>
          </a:ln>
        </p:spPr>
      </p:pic>
      <p:sp>
        <p:nvSpPr>
          <p:cNvPr id="540" name="47% percent of Gen Y…"/>
          <p:cNvSpPr txBox="1"/>
          <p:nvPr/>
        </p:nvSpPr>
        <p:spPr>
          <a:xfrm>
            <a:off x="15630312" y="3297504"/>
            <a:ext cx="7957846" cy="441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0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47% percent of Gen Y</a:t>
            </a:r>
          </a:p>
          <a:p>
            <a:pPr>
              <a:defRPr sz="50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44% of Gen Z </a:t>
            </a:r>
          </a:p>
          <a:p>
            <a:pPr>
              <a:defRPr sz="50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  <a:p>
            <a:pPr>
              <a:defRPr sz="50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pay to access fintech services each month!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70624" y="1277225"/>
            <a:ext cx="19187371" cy="107928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33659" y="1017558"/>
            <a:ext cx="11716682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Screen Shot 2023-04-18 at 10.51.09 AM.png" descr="Screen Shot 2023-04-18 at 10.51.09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54890" y="142611"/>
            <a:ext cx="15274220" cy="134307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Screen Shot 2023-04-18 at 10.52.08 AM.png" descr="Screen Shot 2023-04-18 at 10.52.08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26532" y="709764"/>
            <a:ext cx="18130936" cy="122964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" name="Group"/>
          <p:cNvGrpSpPr/>
          <p:nvPr/>
        </p:nvGrpSpPr>
        <p:grpSpPr>
          <a:xfrm>
            <a:off x="1536700" y="168002"/>
            <a:ext cx="21310600" cy="10945663"/>
            <a:chOff x="0" y="0"/>
            <a:chExt cx="21310600" cy="10945662"/>
          </a:xfrm>
        </p:grpSpPr>
        <p:pic>
          <p:nvPicPr>
            <p:cNvPr id="550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3262160"/>
              <a:ext cx="21310600" cy="76835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1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294" t="0" r="3580" b="36543"/>
            <a:stretch>
              <a:fillRect/>
            </a:stretch>
          </p:blipFill>
          <p:spPr>
            <a:xfrm>
              <a:off x="7174705" y="0"/>
              <a:ext cx="6961255" cy="22640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53" name="$6.50 Subscription"/>
          <p:cNvSpPr txBox="1"/>
          <p:nvPr>
            <p:ph type="title" idx="4294967295"/>
          </p:nvPr>
        </p:nvSpPr>
        <p:spPr>
          <a:xfrm>
            <a:off x="1166603" y="10925299"/>
            <a:ext cx="22050794" cy="2622700"/>
          </a:xfrm>
          <a:prstGeom prst="rect">
            <a:avLst/>
          </a:prstGeom>
        </p:spPr>
        <p:txBody>
          <a:bodyPr/>
          <a:lstStyle>
            <a:lvl1pPr>
              <a:defRPr sz="83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$6.50 Subscription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Renasant Rewards Extra - Roadside Assistance.mp4" descr="Renasant Rewards Extra - Roadside Assistance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7544" y="19288"/>
            <a:ext cx="24315418" cy="136774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93" fill="hold"/>
                                        <p:tgtEl>
                                          <p:spTgt spid="5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555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55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55"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3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Adam Thompson"/>
          <p:cNvSpPr txBox="1"/>
          <p:nvPr/>
        </p:nvSpPr>
        <p:spPr>
          <a:xfrm>
            <a:off x="10416792" y="2914431"/>
            <a:ext cx="12287763" cy="1575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764" tIns="101764" rIns="101764" bIns="101764">
            <a:spAutoFit/>
          </a:bodyPr>
          <a:lstStyle>
            <a:lvl1pPr algn="r" defTabSz="1087060">
              <a:defRPr b="0" sz="9000">
                <a:solidFill>
                  <a:srgbClr val="57575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Adam Thompson</a:t>
            </a:r>
          </a:p>
        </p:txBody>
      </p:sp>
      <p:sp>
        <p:nvSpPr>
          <p:cNvPr id="558" name="Director of Sales…"/>
          <p:cNvSpPr txBox="1"/>
          <p:nvPr/>
        </p:nvSpPr>
        <p:spPr>
          <a:xfrm>
            <a:off x="12586816" y="4901448"/>
            <a:ext cx="10117739" cy="4648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764" tIns="101764" rIns="101764" bIns="101764">
            <a:spAutoFit/>
          </a:bodyPr>
          <a:lstStyle/>
          <a:p>
            <a:pPr algn="r" defTabSz="1087060">
              <a:defRPr b="0" sz="4200">
                <a:solidFill>
                  <a:srgbClr val="57575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Director of Sales</a:t>
            </a:r>
          </a:p>
          <a:p>
            <a:pPr algn="r" defTabSz="1087060">
              <a:defRPr b="0" sz="4200">
                <a:solidFill>
                  <a:srgbClr val="57575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adam.thompson@strategycorps.com</a:t>
            </a:r>
          </a:p>
          <a:p>
            <a:pPr algn="r" defTabSz="1087060">
              <a:defRPr b="0" sz="4200">
                <a:solidFill>
                  <a:srgbClr val="57575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615-519-7907</a:t>
            </a:r>
          </a:p>
          <a:p>
            <a:pPr algn="r" defTabSz="1087060">
              <a:defRPr b="0" sz="4200">
                <a:solidFill>
                  <a:srgbClr val="575757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r" defTabSz="1087060">
              <a:defRPr b="0" sz="4200">
                <a:solidFill>
                  <a:srgbClr val="57575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u="sng">
                <a:hlinkClick r:id="rId4" invalidUrl="" action="" tgtFrame="" tooltip="" history="1" highlightClick="0" endSnd="0"/>
              </a:rPr>
              <a:t>linkedin.com/in/athompson3233</a:t>
            </a:r>
          </a:p>
          <a:p>
            <a:pPr algn="r" defTabSz="1087060">
              <a:defRPr b="0" sz="4200">
                <a:solidFill>
                  <a:srgbClr val="575757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559" name="image4.png" descr="image4.png"/>
          <p:cNvPicPr>
            <a:picLocks noChangeAspect="1"/>
          </p:cNvPicPr>
          <p:nvPr/>
        </p:nvPicPr>
        <p:blipFill>
          <a:blip r:embed="rId5">
            <a:extLst/>
          </a:blip>
          <a:srcRect l="72017" t="0" r="0" b="0"/>
          <a:stretch>
            <a:fillRect/>
          </a:stretch>
        </p:blipFill>
        <p:spPr>
          <a:xfrm>
            <a:off x="13780827" y="7306262"/>
            <a:ext cx="1211826" cy="11757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David's Sling Shot.jpeg" descr="David's Sling Shot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7713" y="197880"/>
            <a:ext cx="23668574" cy="13320240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… always a chance for the underdog!!"/>
          <p:cNvSpPr txBox="1"/>
          <p:nvPr/>
        </p:nvSpPr>
        <p:spPr>
          <a:xfrm>
            <a:off x="559518" y="3702050"/>
            <a:ext cx="9360736" cy="631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100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… always a chance for the underdog!!</a:t>
            </a:r>
            <a:endParaRPr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8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